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280" r:id="rId2"/>
    <p:sldId id="278" r:id="rId3"/>
    <p:sldId id="293" r:id="rId4"/>
    <p:sldId id="258" r:id="rId5"/>
    <p:sldId id="279" r:id="rId6"/>
    <p:sldId id="259" r:id="rId7"/>
    <p:sldId id="260" r:id="rId8"/>
    <p:sldId id="261" r:id="rId9"/>
    <p:sldId id="281" r:id="rId10"/>
    <p:sldId id="262" r:id="rId11"/>
    <p:sldId id="263" r:id="rId12"/>
    <p:sldId id="264" r:id="rId13"/>
    <p:sldId id="265" r:id="rId14"/>
    <p:sldId id="266" r:id="rId15"/>
    <p:sldId id="267" r:id="rId16"/>
    <p:sldId id="268" r:id="rId17"/>
    <p:sldId id="269" r:id="rId18"/>
    <p:sldId id="270" r:id="rId19"/>
    <p:sldId id="271" r:id="rId20"/>
    <p:sldId id="282" r:id="rId21"/>
    <p:sldId id="272" r:id="rId22"/>
    <p:sldId id="273" r:id="rId23"/>
    <p:sldId id="274" r:id="rId24"/>
    <p:sldId id="275" r:id="rId25"/>
    <p:sldId id="276" r:id="rId26"/>
    <p:sldId id="277"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63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A29DC7D-D9CD-4341-A2EF-BEC9521F0A5E}" type="datetimeFigureOut">
              <a:rPr lang="ar-IQ" smtClean="0"/>
              <a:t>28/02/1438</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E2213D2-6923-4F0F-88B6-9D52A403A291}" type="slidenum">
              <a:rPr lang="ar-IQ" smtClean="0"/>
              <a:t>‹#›</a:t>
            </a:fld>
            <a:endParaRPr lang="ar-IQ"/>
          </a:p>
        </p:txBody>
      </p:sp>
    </p:spTree>
    <p:extLst>
      <p:ext uri="{BB962C8B-B14F-4D97-AF65-F5344CB8AC3E}">
        <p14:creationId xmlns:p14="http://schemas.microsoft.com/office/powerpoint/2010/main" val="3917994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E2213D2-6923-4F0F-88B6-9D52A403A291}" type="slidenum">
              <a:rPr lang="ar-IQ" smtClean="0"/>
              <a:t>1</a:t>
            </a:fld>
            <a:endParaRPr lang="ar-IQ"/>
          </a:p>
        </p:txBody>
      </p:sp>
    </p:spTree>
    <p:extLst>
      <p:ext uri="{BB962C8B-B14F-4D97-AF65-F5344CB8AC3E}">
        <p14:creationId xmlns:p14="http://schemas.microsoft.com/office/powerpoint/2010/main" val="310941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E2213D2-6923-4F0F-88B6-9D52A403A291}" type="slidenum">
              <a:rPr lang="ar-IQ" smtClean="0"/>
              <a:t>13</a:t>
            </a:fld>
            <a:endParaRPr lang="ar-IQ"/>
          </a:p>
        </p:txBody>
      </p:sp>
    </p:spTree>
    <p:extLst>
      <p:ext uri="{BB962C8B-B14F-4D97-AF65-F5344CB8AC3E}">
        <p14:creationId xmlns:p14="http://schemas.microsoft.com/office/powerpoint/2010/main" val="260794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E2213D2-6923-4F0F-88B6-9D52A403A291}" type="slidenum">
              <a:rPr lang="ar-IQ" smtClean="0"/>
              <a:t>21</a:t>
            </a:fld>
            <a:endParaRPr lang="ar-IQ"/>
          </a:p>
        </p:txBody>
      </p:sp>
    </p:spTree>
    <p:extLst>
      <p:ext uri="{BB962C8B-B14F-4D97-AF65-F5344CB8AC3E}">
        <p14:creationId xmlns:p14="http://schemas.microsoft.com/office/powerpoint/2010/main" val="2843704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E2213D2-6923-4F0F-88B6-9D52A403A291}" type="slidenum">
              <a:rPr lang="ar-IQ" smtClean="0"/>
              <a:t>34</a:t>
            </a:fld>
            <a:endParaRPr lang="ar-IQ"/>
          </a:p>
        </p:txBody>
      </p:sp>
    </p:spTree>
    <p:extLst>
      <p:ext uri="{BB962C8B-B14F-4D97-AF65-F5344CB8AC3E}">
        <p14:creationId xmlns:p14="http://schemas.microsoft.com/office/powerpoint/2010/main" val="266760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28/02/1438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28/02/1438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28/02/1438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28/02/1438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28/02/1438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28/02/1438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28/02/1438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23528" y="260648"/>
            <a:ext cx="8424936" cy="6597352"/>
          </a:xfrm>
        </p:spPr>
        <p:txBody>
          <a:bodyPr>
            <a:normAutofit fontScale="55000" lnSpcReduction="20000"/>
          </a:bodyPr>
          <a:lstStyle/>
          <a:p>
            <a:pPr algn="l" rtl="0">
              <a:lnSpc>
                <a:spcPct val="115000"/>
              </a:lnSpc>
              <a:spcAft>
                <a:spcPts val="0"/>
              </a:spcAft>
            </a:pPr>
            <a:r>
              <a:rPr lang="en-US" sz="4400" b="1" dirty="0">
                <a:latin typeface="Times New Roman"/>
                <a:ea typeface="Palatino-Roman"/>
                <a:cs typeface="Arial"/>
              </a:rPr>
              <a:t>2-  </a:t>
            </a:r>
            <a:r>
              <a:rPr lang="en-US" sz="4400" b="1" dirty="0">
                <a:latin typeface="Times New Roman"/>
                <a:ea typeface="Palatino-Bold"/>
                <a:cs typeface="Arial"/>
              </a:rPr>
              <a:t>TREMATODES</a:t>
            </a:r>
            <a:r>
              <a:rPr lang="en-US" sz="4400" b="1" dirty="0">
                <a:latin typeface="Times New Roman"/>
                <a:ea typeface="Palatino-Roman"/>
                <a:cs typeface="Arial"/>
              </a:rPr>
              <a:t>  or </a:t>
            </a:r>
            <a:r>
              <a:rPr lang="en-US" sz="4400" b="1" dirty="0">
                <a:latin typeface="Times New Roman"/>
                <a:ea typeface="Palatino-Bold"/>
                <a:cs typeface="Arial"/>
              </a:rPr>
              <a:t>FLUKES</a:t>
            </a:r>
            <a:endParaRPr lang="en-US" sz="2400" dirty="0">
              <a:ea typeface="Calibri"/>
              <a:cs typeface="Arial"/>
            </a:endParaRPr>
          </a:p>
          <a:p>
            <a:pPr algn="l" rtl="0">
              <a:lnSpc>
                <a:spcPct val="115000"/>
              </a:lnSpc>
              <a:spcAft>
                <a:spcPts val="0"/>
              </a:spcAft>
            </a:pPr>
            <a:r>
              <a:rPr lang="en-US" sz="4400" b="1" dirty="0">
                <a:latin typeface="Times New Roman"/>
                <a:ea typeface="Palatino-Bold"/>
                <a:cs typeface="Arial"/>
              </a:rPr>
              <a:t>a-</a:t>
            </a:r>
            <a:r>
              <a:rPr lang="en-US" sz="4000" b="1" dirty="0">
                <a:latin typeface="Times New Roman"/>
                <a:ea typeface="Palatino-Bold"/>
                <a:cs typeface="Arial"/>
              </a:rPr>
              <a:t>MONOGENEAN FLUKES</a:t>
            </a:r>
            <a:endParaRPr lang="en-US" sz="2400" dirty="0">
              <a:ea typeface="Calibri"/>
              <a:cs typeface="Arial"/>
            </a:endParaRPr>
          </a:p>
          <a:p>
            <a:pPr algn="just" rtl="0">
              <a:lnSpc>
                <a:spcPct val="115000"/>
              </a:lnSpc>
              <a:spcAft>
                <a:spcPts val="0"/>
              </a:spcAft>
            </a:pPr>
            <a:r>
              <a:rPr lang="en-US" dirty="0" err="1">
                <a:latin typeface="Times New Roman"/>
                <a:ea typeface="Palatino-Roman"/>
                <a:cs typeface="Arial"/>
              </a:rPr>
              <a:t>Monogeneans</a:t>
            </a:r>
            <a:r>
              <a:rPr lang="en-US" dirty="0">
                <a:latin typeface="Times New Roman"/>
                <a:ea typeface="Palatino-Roman"/>
                <a:cs typeface="Arial"/>
              </a:rPr>
              <a:t> are a class of parasitic flatworms, which are mainly </a:t>
            </a:r>
            <a:r>
              <a:rPr lang="en-US" dirty="0" err="1">
                <a:latin typeface="Times New Roman"/>
                <a:ea typeface="Palatino-Roman"/>
                <a:cs typeface="Arial"/>
              </a:rPr>
              <a:t>ectoparasitic</a:t>
            </a:r>
            <a:r>
              <a:rPr lang="en-US" dirty="0">
                <a:latin typeface="Times New Roman"/>
                <a:ea typeface="Palatino-Roman"/>
                <a:cs typeface="Arial"/>
              </a:rPr>
              <a:t> on ectothermic/poikilothermic (cold blooded) vertebrates such as amphibians and fish, although the group does have members that infect </a:t>
            </a:r>
            <a:r>
              <a:rPr lang="en-US" dirty="0" err="1">
                <a:latin typeface="Times New Roman"/>
                <a:ea typeface="Palatino-Roman"/>
                <a:cs typeface="Arial"/>
              </a:rPr>
              <a:t>Crustacea</a:t>
            </a:r>
            <a:r>
              <a:rPr lang="en-US" dirty="0">
                <a:latin typeface="Times New Roman"/>
                <a:ea typeface="Palatino-Roman"/>
                <a:cs typeface="Arial"/>
              </a:rPr>
              <a:t>, cephalopods, and mammals but they are rare. In fish, </a:t>
            </a:r>
            <a:r>
              <a:rPr lang="en-US" dirty="0" err="1">
                <a:latin typeface="Times New Roman"/>
                <a:ea typeface="Palatino-Roman"/>
                <a:cs typeface="Arial"/>
              </a:rPr>
              <a:t>monogeneans</a:t>
            </a:r>
            <a:r>
              <a:rPr lang="en-US" dirty="0">
                <a:latin typeface="Times New Roman"/>
                <a:ea typeface="Palatino-Roman"/>
                <a:cs typeface="Arial"/>
              </a:rPr>
              <a:t> are found infecting the skin, gills, </a:t>
            </a:r>
            <a:r>
              <a:rPr lang="en-US" dirty="0" err="1">
                <a:latin typeface="Times New Roman"/>
                <a:ea typeface="Palatino-Roman"/>
                <a:cs typeface="Arial"/>
              </a:rPr>
              <a:t>buccal</a:t>
            </a:r>
            <a:r>
              <a:rPr lang="en-US" dirty="0">
                <a:latin typeface="Times New Roman"/>
                <a:ea typeface="Palatino-Roman"/>
                <a:cs typeface="Arial"/>
              </a:rPr>
              <a:t> cavity and pharynx and only very few are truly </a:t>
            </a:r>
            <a:r>
              <a:rPr lang="en-US" dirty="0" err="1">
                <a:latin typeface="Times New Roman"/>
                <a:ea typeface="Palatino-Roman"/>
                <a:cs typeface="Arial"/>
              </a:rPr>
              <a:t>endoparasitic</a:t>
            </a:r>
            <a:r>
              <a:rPr lang="en-US" dirty="0">
                <a:latin typeface="Times New Roman"/>
                <a:ea typeface="Palatino-Roman"/>
                <a:cs typeface="Arial"/>
              </a:rPr>
              <a:t>. They attach to their host by means of a posterior organ that is usually in the form of two large central hooks surrounded by a corona of 12–16 marginal hooks. This attachment organ is modified considerably in some species and is often useful in identifying different species. Once attached to the host, </a:t>
            </a:r>
            <a:r>
              <a:rPr lang="en-US" dirty="0" err="1">
                <a:latin typeface="Times New Roman"/>
                <a:ea typeface="Palatino-Roman"/>
                <a:cs typeface="Arial"/>
              </a:rPr>
              <a:t>monogenea</a:t>
            </a:r>
            <a:r>
              <a:rPr lang="en-US" dirty="0">
                <a:latin typeface="Times New Roman"/>
                <a:ea typeface="Palatino-Roman"/>
                <a:cs typeface="Arial"/>
              </a:rPr>
              <a:t> feed directly on skin and gill tissue. Two well-known </a:t>
            </a:r>
            <a:r>
              <a:rPr lang="en-US" dirty="0" err="1">
                <a:latin typeface="Times New Roman"/>
                <a:ea typeface="Palatino-Roman"/>
                <a:cs typeface="Arial"/>
              </a:rPr>
              <a:t>monogenean</a:t>
            </a:r>
            <a:r>
              <a:rPr lang="en-US" dirty="0">
                <a:latin typeface="Times New Roman"/>
                <a:ea typeface="Palatino-Roman"/>
                <a:cs typeface="Arial"/>
              </a:rPr>
              <a:t> families have gained justifiable notoriety, the </a:t>
            </a:r>
            <a:r>
              <a:rPr lang="en-US" dirty="0" err="1">
                <a:solidFill>
                  <a:srgbClr val="FF0000"/>
                </a:solidFill>
                <a:latin typeface="Times New Roman"/>
                <a:ea typeface="Palatino-Roman"/>
                <a:cs typeface="Arial"/>
              </a:rPr>
              <a:t>gyrodactylids</a:t>
            </a:r>
            <a:r>
              <a:rPr lang="en-US" dirty="0">
                <a:latin typeface="Times New Roman"/>
                <a:ea typeface="Palatino-Roman"/>
                <a:cs typeface="Arial"/>
              </a:rPr>
              <a:t> and the </a:t>
            </a:r>
            <a:r>
              <a:rPr lang="en-US" dirty="0" err="1">
                <a:solidFill>
                  <a:srgbClr val="FF0000"/>
                </a:solidFill>
                <a:latin typeface="Times New Roman"/>
                <a:ea typeface="Palatino-Roman"/>
                <a:cs typeface="Arial"/>
              </a:rPr>
              <a:t>dactylogyrids</a:t>
            </a:r>
            <a:r>
              <a:rPr lang="en-US" dirty="0">
                <a:solidFill>
                  <a:srgbClr val="FF0000"/>
                </a:solidFill>
                <a:latin typeface="Times New Roman"/>
                <a:ea typeface="Palatino-Roman"/>
                <a:cs typeface="Arial"/>
              </a:rPr>
              <a:t>.</a:t>
            </a:r>
            <a:r>
              <a:rPr lang="en-US" dirty="0">
                <a:latin typeface="Times New Roman"/>
                <a:ea typeface="Palatino-Roman"/>
                <a:cs typeface="Arial"/>
              </a:rPr>
              <a:t> The </a:t>
            </a:r>
            <a:r>
              <a:rPr lang="en-US" dirty="0" err="1">
                <a:latin typeface="Times New Roman"/>
                <a:ea typeface="Palatino-Roman"/>
                <a:cs typeface="Arial"/>
              </a:rPr>
              <a:t>gyrodactylids</a:t>
            </a:r>
            <a:r>
              <a:rPr lang="en-US" dirty="0">
                <a:latin typeface="Times New Roman"/>
                <a:ea typeface="Palatino-Roman"/>
                <a:cs typeface="Arial"/>
              </a:rPr>
              <a:t> and the </a:t>
            </a:r>
            <a:r>
              <a:rPr lang="en-US" dirty="0" err="1">
                <a:latin typeface="Times New Roman"/>
                <a:ea typeface="Palatino-Roman"/>
                <a:cs typeface="Arial"/>
              </a:rPr>
              <a:t>dactylogyrids</a:t>
            </a:r>
            <a:r>
              <a:rPr lang="en-US" dirty="0">
                <a:latin typeface="Times New Roman"/>
                <a:ea typeface="Palatino-Roman"/>
                <a:cs typeface="Arial"/>
              </a:rPr>
              <a:t> have confusingly similar names describing two confusingly similar families of parasites. They are usually only differentiated by the simple expedient of being </a:t>
            </a:r>
            <a:r>
              <a:rPr lang="en-US" i="1" dirty="0" err="1">
                <a:solidFill>
                  <a:srgbClr val="FF0000"/>
                </a:solidFill>
                <a:latin typeface="Times New Roman"/>
                <a:ea typeface="Palatino-Roman"/>
                <a:cs typeface="Arial"/>
              </a:rPr>
              <a:t>Gyrodactylus</a:t>
            </a:r>
            <a:r>
              <a:rPr lang="en-US" dirty="0">
                <a:solidFill>
                  <a:srgbClr val="FF0000"/>
                </a:solidFill>
                <a:latin typeface="Times New Roman"/>
                <a:ea typeface="Palatino-Roman"/>
                <a:cs typeface="Arial"/>
              </a:rPr>
              <a:t> spp. if they are on the skin</a:t>
            </a:r>
            <a:r>
              <a:rPr lang="en-US" dirty="0">
                <a:latin typeface="Times New Roman"/>
                <a:ea typeface="Palatino-Roman"/>
                <a:cs typeface="Arial"/>
              </a:rPr>
              <a:t> and </a:t>
            </a:r>
            <a:r>
              <a:rPr lang="en-US" i="1" dirty="0" err="1">
                <a:solidFill>
                  <a:srgbClr val="FF0000"/>
                </a:solidFill>
                <a:latin typeface="Times New Roman"/>
                <a:ea typeface="Palatino-Roman"/>
                <a:cs typeface="Arial"/>
              </a:rPr>
              <a:t>Dactylogyrus</a:t>
            </a:r>
            <a:r>
              <a:rPr lang="en-US" i="1" dirty="0">
                <a:solidFill>
                  <a:srgbClr val="FF0000"/>
                </a:solidFill>
                <a:latin typeface="Times New Roman"/>
                <a:ea typeface="Palatino-Roman"/>
                <a:cs typeface="Arial"/>
              </a:rPr>
              <a:t> </a:t>
            </a:r>
            <a:r>
              <a:rPr lang="en-US" dirty="0">
                <a:solidFill>
                  <a:srgbClr val="FF0000"/>
                </a:solidFill>
                <a:latin typeface="Times New Roman"/>
                <a:ea typeface="Palatino-Roman"/>
                <a:cs typeface="Arial"/>
              </a:rPr>
              <a:t>spp. if they are on the gills</a:t>
            </a:r>
            <a:r>
              <a:rPr lang="en-US" dirty="0">
                <a:latin typeface="Times New Roman"/>
                <a:ea typeface="Palatino-Roman"/>
                <a:cs typeface="Arial"/>
              </a:rPr>
              <a:t>.  Both </a:t>
            </a:r>
            <a:r>
              <a:rPr lang="en-US" i="1" dirty="0" err="1">
                <a:latin typeface="Times New Roman"/>
                <a:ea typeface="Palatino-Roman"/>
                <a:cs typeface="Arial"/>
              </a:rPr>
              <a:t>Gyrodactylus</a:t>
            </a:r>
            <a:r>
              <a:rPr lang="en-US" i="1" dirty="0">
                <a:latin typeface="Times New Roman"/>
                <a:ea typeface="Palatino-Roman"/>
                <a:cs typeface="Arial"/>
              </a:rPr>
              <a:t> </a:t>
            </a:r>
            <a:r>
              <a:rPr lang="en-US" dirty="0">
                <a:latin typeface="Times New Roman"/>
                <a:ea typeface="Palatino-Roman"/>
                <a:cs typeface="Arial"/>
              </a:rPr>
              <a:t>and </a:t>
            </a:r>
            <a:r>
              <a:rPr lang="en-US" i="1" dirty="0" err="1">
                <a:latin typeface="Times New Roman"/>
                <a:ea typeface="Palatino-Roman"/>
                <a:cs typeface="Arial"/>
              </a:rPr>
              <a:t>Dactylogyrus</a:t>
            </a:r>
            <a:r>
              <a:rPr lang="en-US" i="1" dirty="0">
                <a:latin typeface="Times New Roman"/>
                <a:ea typeface="Palatino-Roman"/>
                <a:cs typeface="Arial"/>
              </a:rPr>
              <a:t> </a:t>
            </a:r>
            <a:r>
              <a:rPr lang="en-US" dirty="0">
                <a:latin typeface="Times New Roman"/>
                <a:ea typeface="Palatino-Roman"/>
                <a:cs typeface="Arial"/>
              </a:rPr>
              <a:t>genera conform to the same basic </a:t>
            </a:r>
            <a:r>
              <a:rPr lang="en-US" dirty="0" err="1">
                <a:latin typeface="Times New Roman"/>
                <a:ea typeface="Palatino-Roman"/>
                <a:cs typeface="Arial"/>
              </a:rPr>
              <a:t>monogenean</a:t>
            </a:r>
            <a:r>
              <a:rPr lang="en-US" dirty="0">
                <a:latin typeface="Times New Roman"/>
                <a:ea typeface="Palatino-Roman"/>
                <a:cs typeface="Arial"/>
              </a:rPr>
              <a:t> body shape but they have a substantial and important difference in their mode of reproduction although like all </a:t>
            </a:r>
            <a:r>
              <a:rPr lang="en-US" dirty="0" err="1">
                <a:latin typeface="Times New Roman"/>
                <a:ea typeface="Palatino-Roman"/>
                <a:cs typeface="Arial"/>
              </a:rPr>
              <a:t>monogeneans</a:t>
            </a:r>
            <a:r>
              <a:rPr lang="en-US" dirty="0">
                <a:latin typeface="Times New Roman"/>
                <a:ea typeface="Palatino-Roman"/>
                <a:cs typeface="Arial"/>
              </a:rPr>
              <a:t> they have a simple life cycle involving only one host.</a:t>
            </a:r>
            <a:endParaRPr lang="en-US" sz="2400" dirty="0">
              <a:ea typeface="Calibri"/>
              <a:cs typeface="Arial"/>
            </a:endParaRPr>
          </a:p>
          <a:p>
            <a:r>
              <a:rPr lang="en-US" dirty="0">
                <a:latin typeface="Times New Roman"/>
                <a:ea typeface="Palatino-Roman"/>
              </a:rPr>
              <a:t>	</a:t>
            </a:r>
            <a:endParaRPr lang="ar-IQ" dirty="0"/>
          </a:p>
        </p:txBody>
      </p:sp>
    </p:spTree>
    <p:extLst>
      <p:ext uri="{BB962C8B-B14F-4D97-AF65-F5344CB8AC3E}">
        <p14:creationId xmlns:p14="http://schemas.microsoft.com/office/powerpoint/2010/main" val="107736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48072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5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5544616"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0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5832648"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96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normAutofit fontScale="92500" lnSpcReduction="20000"/>
          </a:bodyPr>
          <a:lstStyle/>
          <a:p>
            <a:pPr algn="just" rtl="0">
              <a:lnSpc>
                <a:spcPct val="115000"/>
              </a:lnSpc>
              <a:spcAft>
                <a:spcPts val="0"/>
              </a:spcAft>
            </a:pPr>
            <a:r>
              <a:rPr lang="en-US" sz="4000" b="1" dirty="0">
                <a:latin typeface="Times New Roman"/>
                <a:ea typeface="Palatino-Roman"/>
                <a:cs typeface="Arial"/>
              </a:rPr>
              <a:t>Life cycle:-</a:t>
            </a:r>
            <a:r>
              <a:rPr lang="en-US" sz="2000" dirty="0">
                <a:latin typeface="Palatino-Roman"/>
                <a:ea typeface="Calibri"/>
                <a:cs typeface="Palatino-Roman"/>
              </a:rPr>
              <a:t> </a:t>
            </a:r>
            <a:r>
              <a:rPr lang="en-US" dirty="0">
                <a:latin typeface="Times New Roman"/>
                <a:ea typeface="Palatino-Roman"/>
                <a:cs typeface="Arial"/>
              </a:rPr>
              <a:t>The  </a:t>
            </a:r>
            <a:r>
              <a:rPr lang="en-US" dirty="0" err="1">
                <a:latin typeface="Times New Roman"/>
                <a:ea typeface="Palatino-Roman"/>
                <a:cs typeface="Arial"/>
              </a:rPr>
              <a:t>Gyrodactylus</a:t>
            </a:r>
            <a:r>
              <a:rPr lang="en-US" dirty="0">
                <a:latin typeface="Times New Roman"/>
                <a:ea typeface="Palatino-Roman"/>
                <a:cs typeface="Arial"/>
              </a:rPr>
              <a:t>  give birth to live young, which are fully formed at birth and attach directly to the host.</a:t>
            </a:r>
            <a:r>
              <a:rPr lang="en-US" sz="2000" dirty="0">
                <a:latin typeface="Palatino-Roman"/>
                <a:ea typeface="Calibri"/>
                <a:cs typeface="Palatino-Roman"/>
              </a:rPr>
              <a:t> </a:t>
            </a:r>
            <a:r>
              <a:rPr lang="en-US" dirty="0">
                <a:latin typeface="Times New Roman"/>
                <a:ea typeface="Palatino-Roman"/>
                <a:cs typeface="Arial"/>
              </a:rPr>
              <a:t>The offspring are sexually mature before they are born and can themselves have a fully formed offspring in their uterus prior to birth. Incredibly, this fully formed second embryo can have a third embryo inside and then a fourth embryo inside the third. This means that there can be five generations present in one worm, giving rise to one of its common names, ‘the generation worm’ this gives the parasite a very high reproductive potential.</a:t>
            </a:r>
            <a:endParaRPr lang="en-US" sz="2400" dirty="0">
              <a:ea typeface="Calibri"/>
              <a:cs typeface="Arial"/>
            </a:endParaRPr>
          </a:p>
          <a:p>
            <a:pPr marL="0" indent="0">
              <a:buNone/>
            </a:pPr>
            <a:endParaRPr lang="ar-IQ" dirty="0"/>
          </a:p>
        </p:txBody>
      </p:sp>
    </p:spTree>
    <p:extLst>
      <p:ext uri="{BB962C8B-B14F-4D97-AF65-F5344CB8AC3E}">
        <p14:creationId xmlns:p14="http://schemas.microsoft.com/office/powerpoint/2010/main" val="43783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633670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430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748883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2483768" y="5805264"/>
            <a:ext cx="4572000" cy="906402"/>
          </a:xfrm>
          <a:prstGeom prst="rect">
            <a:avLst/>
          </a:prstGeom>
        </p:spPr>
        <p:txBody>
          <a:bodyPr>
            <a:spAutoFit/>
          </a:bodyPr>
          <a:lstStyle/>
          <a:p>
            <a:pPr algn="ctr" rtl="0">
              <a:lnSpc>
                <a:spcPct val="115000"/>
              </a:lnSpc>
              <a:spcAft>
                <a:spcPts val="0"/>
              </a:spcAft>
            </a:pPr>
            <a:r>
              <a:rPr lang="en-US" sz="2800" dirty="0">
                <a:ea typeface="Calibri"/>
                <a:cs typeface="Arial"/>
              </a:rPr>
              <a:t> </a:t>
            </a:r>
          </a:p>
          <a:p>
            <a:pPr algn="l" rtl="0">
              <a:lnSpc>
                <a:spcPct val="115000"/>
              </a:lnSpc>
              <a:spcAft>
                <a:spcPts val="0"/>
              </a:spcAft>
            </a:pPr>
            <a:r>
              <a:rPr lang="en-US" dirty="0">
                <a:latin typeface="Times New Roman"/>
                <a:ea typeface="Palatino-Roman"/>
                <a:cs typeface="Arial"/>
              </a:rPr>
              <a:t>Typical life cycle of </a:t>
            </a:r>
            <a:r>
              <a:rPr lang="en-US" dirty="0" err="1">
                <a:latin typeface="Times New Roman"/>
                <a:ea typeface="Palatino-Roman"/>
                <a:cs typeface="Arial"/>
              </a:rPr>
              <a:t>monogenean</a:t>
            </a:r>
            <a:r>
              <a:rPr lang="en-US" dirty="0">
                <a:latin typeface="Times New Roman"/>
                <a:ea typeface="Palatino-Roman"/>
                <a:cs typeface="Arial"/>
              </a:rPr>
              <a:t> flukes.  </a:t>
            </a:r>
            <a:endParaRPr lang="en-US" sz="2800" dirty="0">
              <a:ea typeface="Calibri"/>
              <a:cs typeface="Arial"/>
            </a:endParaRPr>
          </a:p>
        </p:txBody>
      </p:sp>
    </p:spTree>
    <p:extLst>
      <p:ext uri="{BB962C8B-B14F-4D97-AF65-F5344CB8AC3E}">
        <p14:creationId xmlns:p14="http://schemas.microsoft.com/office/powerpoint/2010/main" val="214959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361459"/>
          </a:xfrm>
        </p:spPr>
        <p:txBody>
          <a:bodyPr/>
          <a:lstStyle/>
          <a:p>
            <a:pPr algn="just" rtl="0">
              <a:lnSpc>
                <a:spcPct val="115000"/>
              </a:lnSpc>
              <a:spcAft>
                <a:spcPts val="0"/>
              </a:spcAft>
            </a:pPr>
            <a:r>
              <a:rPr lang="en-US" sz="4000" b="1" dirty="0">
                <a:latin typeface="Times New Roman"/>
                <a:ea typeface="Palatino-Roman"/>
                <a:cs typeface="Arial"/>
              </a:rPr>
              <a:t>Clinical signs:-</a:t>
            </a:r>
            <a:r>
              <a:rPr lang="en-US" dirty="0">
                <a:latin typeface="Times New Roman"/>
                <a:ea typeface="Palatino-Roman"/>
                <a:cs typeface="Arial"/>
              </a:rPr>
              <a:t> Heavily infected fish have frayed fins, skin ulcers and damaged gills. Fish turn dark blue in </a:t>
            </a:r>
            <a:r>
              <a:rPr lang="en-US" dirty="0" err="1">
                <a:latin typeface="Times New Roman"/>
                <a:ea typeface="Palatino-Roman"/>
                <a:cs typeface="Arial"/>
              </a:rPr>
              <a:t>colour</a:t>
            </a:r>
            <a:r>
              <a:rPr lang="en-US" dirty="0">
                <a:latin typeface="Times New Roman"/>
                <a:ea typeface="Palatino-Roman"/>
                <a:cs typeface="Arial"/>
              </a:rPr>
              <a:t>, become emaciated and eventually die. The parasite can damage skin at their point of attachment and can form foci for entrance of secondary infections.</a:t>
            </a:r>
            <a:endParaRPr lang="en-US" sz="2400" dirty="0">
              <a:ea typeface="Calibri"/>
              <a:cs typeface="Arial"/>
            </a:endParaRPr>
          </a:p>
          <a:p>
            <a:pPr marL="0" indent="0" algn="just" rtl="0">
              <a:lnSpc>
                <a:spcPct val="115000"/>
              </a:lnSpc>
              <a:spcAft>
                <a:spcPts val="0"/>
              </a:spcAft>
              <a:buNone/>
            </a:pPr>
            <a:endParaRPr lang="en-US" sz="2400" dirty="0">
              <a:ea typeface="Calibri"/>
              <a:cs typeface="Arial"/>
            </a:endParaRPr>
          </a:p>
          <a:p>
            <a:endParaRPr lang="ar-IQ" dirty="0"/>
          </a:p>
        </p:txBody>
      </p:sp>
    </p:spTree>
    <p:extLst>
      <p:ext uri="{BB962C8B-B14F-4D97-AF65-F5344CB8AC3E}">
        <p14:creationId xmlns:p14="http://schemas.microsoft.com/office/powerpoint/2010/main" val="1431032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lnSpcReduction="10000"/>
          </a:bodyPr>
          <a:lstStyle/>
          <a:p>
            <a:pPr algn="just" rtl="0">
              <a:lnSpc>
                <a:spcPct val="115000"/>
              </a:lnSpc>
              <a:spcAft>
                <a:spcPts val="0"/>
              </a:spcAft>
            </a:pPr>
            <a:r>
              <a:rPr lang="en-US" sz="4000" b="1" dirty="0">
                <a:latin typeface="Times New Roman"/>
                <a:ea typeface="Palatino-Roman"/>
                <a:cs typeface="Arial"/>
              </a:rPr>
              <a:t>Diagnosis</a:t>
            </a:r>
            <a:r>
              <a:rPr lang="en-US" sz="4000" b="1" dirty="0" smtClean="0">
                <a:latin typeface="Times New Roman"/>
                <a:ea typeface="Palatino-Roman"/>
                <a:cs typeface="Arial"/>
              </a:rPr>
              <a:t>:-</a:t>
            </a:r>
          </a:p>
          <a:p>
            <a:pPr algn="just" rtl="0">
              <a:lnSpc>
                <a:spcPct val="115000"/>
              </a:lnSpc>
              <a:spcAft>
                <a:spcPts val="0"/>
              </a:spcAft>
            </a:pPr>
            <a:r>
              <a:rPr lang="en-US" dirty="0" smtClean="0">
                <a:latin typeface="Times New Roman"/>
                <a:ea typeface="Palatino-Roman"/>
                <a:cs typeface="Arial"/>
              </a:rPr>
              <a:t>1-</a:t>
            </a:r>
            <a:r>
              <a:rPr lang="en-US" sz="4000" b="1" dirty="0" smtClean="0">
                <a:latin typeface="Times New Roman"/>
                <a:ea typeface="Palatino-Roman"/>
                <a:cs typeface="Arial"/>
              </a:rPr>
              <a:t> </a:t>
            </a:r>
            <a:r>
              <a:rPr lang="en-US" dirty="0">
                <a:latin typeface="Times New Roman"/>
                <a:ea typeface="Palatino-Roman"/>
                <a:cs typeface="Arial"/>
              </a:rPr>
              <a:t>Clinical signs    </a:t>
            </a:r>
            <a:endParaRPr lang="en-US" dirty="0" smtClean="0">
              <a:latin typeface="Times New Roman"/>
              <a:ea typeface="Palatino-Roman"/>
              <a:cs typeface="Arial"/>
            </a:endParaRPr>
          </a:p>
          <a:p>
            <a:pPr algn="just" rtl="0">
              <a:lnSpc>
                <a:spcPct val="115000"/>
              </a:lnSpc>
              <a:spcAft>
                <a:spcPts val="0"/>
              </a:spcAft>
            </a:pPr>
            <a:r>
              <a:rPr lang="en-US" dirty="0" smtClean="0">
                <a:latin typeface="Times New Roman"/>
                <a:ea typeface="Palatino-Roman"/>
                <a:cs typeface="Arial"/>
              </a:rPr>
              <a:t>2-Lab</a:t>
            </a:r>
            <a:r>
              <a:rPr lang="en-US" dirty="0">
                <a:latin typeface="Times New Roman"/>
                <a:ea typeface="Palatino-Roman"/>
                <a:cs typeface="Arial"/>
              </a:rPr>
              <a:t>. Examination.</a:t>
            </a:r>
            <a:endParaRPr lang="en-US" sz="2400" dirty="0">
              <a:ea typeface="Calibri"/>
              <a:cs typeface="Arial"/>
            </a:endParaRPr>
          </a:p>
          <a:p>
            <a:pPr marL="114300" indent="0" algn="just" rtl="0">
              <a:spcAft>
                <a:spcPts val="0"/>
              </a:spcAft>
              <a:buNone/>
            </a:pPr>
            <a:r>
              <a:rPr lang="en-US" dirty="0">
                <a:latin typeface="Times New Roman"/>
                <a:ea typeface="Palatino-Roman"/>
              </a:rPr>
              <a:t> </a:t>
            </a:r>
            <a:endParaRPr lang="en-US" dirty="0"/>
          </a:p>
          <a:p>
            <a:pPr algn="just" rtl="0">
              <a:lnSpc>
                <a:spcPct val="115000"/>
              </a:lnSpc>
              <a:spcAft>
                <a:spcPts val="0"/>
              </a:spcAft>
            </a:pPr>
            <a:r>
              <a:rPr lang="en-US" sz="4000" b="1" dirty="0">
                <a:latin typeface="Times New Roman"/>
                <a:ea typeface="Palatino-Roman"/>
                <a:cs typeface="Arial"/>
              </a:rPr>
              <a:t>Control and Treatments:- </a:t>
            </a:r>
            <a:endParaRPr lang="en-US" sz="4000" b="1" dirty="0" smtClean="0">
              <a:latin typeface="Times New Roman"/>
              <a:ea typeface="Palatino-Roman"/>
              <a:cs typeface="Arial"/>
            </a:endParaRPr>
          </a:p>
          <a:p>
            <a:pPr algn="just" rtl="0">
              <a:lnSpc>
                <a:spcPct val="115000"/>
              </a:lnSpc>
              <a:spcAft>
                <a:spcPts val="0"/>
              </a:spcAft>
            </a:pPr>
            <a:r>
              <a:rPr lang="en-US" dirty="0" smtClean="0">
                <a:latin typeface="Times New Roman"/>
                <a:ea typeface="Palatino-Roman"/>
                <a:cs typeface="Arial"/>
              </a:rPr>
              <a:t>a- </a:t>
            </a:r>
            <a:r>
              <a:rPr lang="en-US" dirty="0">
                <a:latin typeface="Times New Roman"/>
                <a:ea typeface="Palatino-Roman"/>
                <a:cs typeface="Arial"/>
              </a:rPr>
              <a:t>application of external treatments like  </a:t>
            </a:r>
            <a:endParaRPr lang="en-US" dirty="0" smtClean="0">
              <a:latin typeface="Times New Roman"/>
              <a:ea typeface="Palatino-Roman"/>
              <a:cs typeface="Arial"/>
            </a:endParaRPr>
          </a:p>
          <a:p>
            <a:pPr algn="just" rtl="0">
              <a:lnSpc>
                <a:spcPct val="115000"/>
              </a:lnSpc>
              <a:spcAft>
                <a:spcPts val="0"/>
              </a:spcAft>
            </a:pPr>
            <a:r>
              <a:rPr lang="en-US" dirty="0" smtClean="0">
                <a:latin typeface="Times New Roman"/>
                <a:ea typeface="Palatino-Roman"/>
                <a:cs typeface="Arial"/>
              </a:rPr>
              <a:t>1-Bath </a:t>
            </a:r>
            <a:r>
              <a:rPr lang="en-US" dirty="0">
                <a:latin typeface="Times New Roman"/>
                <a:ea typeface="Palatino-Roman"/>
                <a:cs typeface="Arial"/>
              </a:rPr>
              <a:t>of  5 % </a:t>
            </a:r>
            <a:r>
              <a:rPr lang="en-US" dirty="0" err="1">
                <a:latin typeface="Times New Roman"/>
                <a:ea typeface="Palatino-Roman"/>
                <a:cs typeface="Arial"/>
              </a:rPr>
              <a:t>Nacl</a:t>
            </a:r>
            <a:r>
              <a:rPr lang="en-US" dirty="0">
                <a:latin typeface="Times New Roman"/>
                <a:ea typeface="Palatino-Roman"/>
                <a:cs typeface="Arial"/>
              </a:rPr>
              <a:t> for 5 Min.   </a:t>
            </a:r>
            <a:endParaRPr lang="en-US" dirty="0" smtClean="0">
              <a:latin typeface="Times New Roman"/>
              <a:ea typeface="Palatino-Roman"/>
              <a:cs typeface="Arial"/>
            </a:endParaRPr>
          </a:p>
          <a:p>
            <a:pPr algn="just" rtl="0">
              <a:lnSpc>
                <a:spcPct val="115000"/>
              </a:lnSpc>
              <a:spcAft>
                <a:spcPts val="0"/>
              </a:spcAft>
            </a:pPr>
            <a:r>
              <a:rPr lang="en-US" dirty="0" smtClean="0">
                <a:latin typeface="Times New Roman"/>
                <a:ea typeface="Palatino-Roman"/>
                <a:cs typeface="Arial"/>
              </a:rPr>
              <a:t>2- </a:t>
            </a:r>
            <a:r>
              <a:rPr lang="en-US" dirty="0">
                <a:latin typeface="Times New Roman"/>
                <a:ea typeface="Palatino-Roman"/>
                <a:cs typeface="Arial"/>
              </a:rPr>
              <a:t>formalin 1:4000 for 25 min. . </a:t>
            </a:r>
            <a:endParaRPr lang="en-US" sz="2400" dirty="0">
              <a:ea typeface="Calibri"/>
              <a:cs typeface="Arial"/>
            </a:endParaRPr>
          </a:p>
          <a:p>
            <a:pPr algn="just" rtl="0">
              <a:lnSpc>
                <a:spcPct val="115000"/>
              </a:lnSpc>
              <a:spcAft>
                <a:spcPts val="0"/>
              </a:spcAft>
            </a:pPr>
            <a:r>
              <a:rPr lang="en-US" dirty="0">
                <a:latin typeface="Times New Roman"/>
                <a:ea typeface="Palatino-Roman"/>
                <a:cs typeface="Arial"/>
              </a:rPr>
              <a:t>b- or draining and drying infected ponds.</a:t>
            </a:r>
            <a:endParaRPr lang="en-US" sz="2400" dirty="0">
              <a:ea typeface="Calibri"/>
              <a:cs typeface="Arial"/>
            </a:endParaRPr>
          </a:p>
          <a:p>
            <a:pPr marL="0" indent="0" algn="just">
              <a:lnSpc>
                <a:spcPct val="115000"/>
              </a:lnSpc>
              <a:spcAft>
                <a:spcPts val="1000"/>
              </a:spcAft>
              <a:buNone/>
            </a:pPr>
            <a:endParaRPr lang="en-US" sz="2400" dirty="0">
              <a:ea typeface="Calibri"/>
              <a:cs typeface="Arial"/>
            </a:endParaRPr>
          </a:p>
        </p:txBody>
      </p:sp>
    </p:spTree>
    <p:extLst>
      <p:ext uri="{BB962C8B-B14F-4D97-AF65-F5344CB8AC3E}">
        <p14:creationId xmlns:p14="http://schemas.microsoft.com/office/powerpoint/2010/main" val="1461984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fontScale="77500" lnSpcReduction="20000"/>
          </a:bodyPr>
          <a:lstStyle/>
          <a:p>
            <a:pPr algn="just" rtl="0">
              <a:lnSpc>
                <a:spcPct val="115000"/>
              </a:lnSpc>
              <a:spcAft>
                <a:spcPts val="0"/>
              </a:spcAft>
            </a:pPr>
            <a:r>
              <a:rPr lang="en-US" sz="4000" b="1" dirty="0">
                <a:latin typeface="Times New Roman"/>
                <a:ea typeface="Palatino-Roman"/>
                <a:cs typeface="Arial"/>
              </a:rPr>
              <a:t>b-</a:t>
            </a:r>
            <a:r>
              <a:rPr lang="en-US" sz="4000" b="1" dirty="0">
                <a:latin typeface="Times New Roman"/>
                <a:ea typeface="Palatino-Bold"/>
                <a:cs typeface="Arial"/>
              </a:rPr>
              <a:t>DIGENEAN FLUKES (TREMATODES)</a:t>
            </a:r>
            <a:endParaRPr lang="en-US" sz="2400" dirty="0">
              <a:ea typeface="Calibri"/>
              <a:cs typeface="Arial"/>
            </a:endParaRPr>
          </a:p>
          <a:p>
            <a:pPr marL="0" indent="0" algn="just" rtl="0">
              <a:lnSpc>
                <a:spcPct val="115000"/>
              </a:lnSpc>
              <a:spcAft>
                <a:spcPts val="0"/>
              </a:spcAft>
              <a:buNone/>
            </a:pPr>
            <a:r>
              <a:rPr lang="en-US" dirty="0">
                <a:latin typeface="Times New Roman"/>
                <a:ea typeface="Palatino-Roman"/>
                <a:cs typeface="Arial"/>
              </a:rPr>
              <a:t> </a:t>
            </a:r>
            <a:endParaRPr lang="en-US" sz="2400" dirty="0">
              <a:ea typeface="Calibri"/>
              <a:cs typeface="Arial"/>
            </a:endParaRPr>
          </a:p>
          <a:p>
            <a:pPr algn="just" rtl="0">
              <a:lnSpc>
                <a:spcPct val="115000"/>
              </a:lnSpc>
              <a:spcAft>
                <a:spcPts val="0"/>
              </a:spcAft>
            </a:pPr>
            <a:r>
              <a:rPr lang="en-US" dirty="0">
                <a:latin typeface="Times New Roman"/>
                <a:ea typeface="Palatino-Roman"/>
                <a:cs typeface="Arial"/>
              </a:rPr>
              <a:t>A class of parasitic flatworms infecting a wide range of different animals. They have a complex life cycle involving at least two hosts. The fish can serve both as the definitive host in which the adult fluke occurs, or as the intermediate host, which usually </a:t>
            </a:r>
            <a:r>
              <a:rPr lang="en-US" dirty="0" err="1">
                <a:latin typeface="Times New Roman"/>
                <a:ea typeface="Palatino-Roman"/>
                <a:cs typeface="Arial"/>
              </a:rPr>
              <a:t>harbours</a:t>
            </a:r>
            <a:r>
              <a:rPr lang="en-US" dirty="0">
                <a:latin typeface="Times New Roman"/>
                <a:ea typeface="Palatino-Roman"/>
                <a:cs typeface="Arial"/>
              </a:rPr>
              <a:t> an encysted life stage. In life cycles that involve fish, an aquatic snail usually serves as the intermediate host, sometimes in addition to a subsequent second intermediate host. Adult </a:t>
            </a:r>
            <a:r>
              <a:rPr lang="en-US" dirty="0" err="1">
                <a:latin typeface="Times New Roman"/>
                <a:ea typeface="Palatino-Roman"/>
                <a:cs typeface="Arial"/>
              </a:rPr>
              <a:t>digeneans</a:t>
            </a:r>
            <a:r>
              <a:rPr lang="en-US" dirty="0">
                <a:latin typeface="Times New Roman"/>
                <a:ea typeface="Palatino-Roman"/>
                <a:cs typeface="Arial"/>
              </a:rPr>
              <a:t> have a characteristic basic body plan, which comprises a </a:t>
            </a:r>
            <a:r>
              <a:rPr lang="en-US" dirty="0" err="1">
                <a:latin typeface="Times New Roman"/>
                <a:ea typeface="Palatino-Roman"/>
                <a:cs typeface="Arial"/>
              </a:rPr>
              <a:t>dorso</a:t>
            </a:r>
            <a:r>
              <a:rPr lang="en-US" dirty="0">
                <a:latin typeface="Times New Roman"/>
                <a:ea typeface="Palatino-Roman"/>
                <a:cs typeface="Arial"/>
              </a:rPr>
              <a:t>-ventrally-flattened body and external suckers used for attachment and feeding. Internally the fluke’s body comprises digestive, reproductive, excretory and nervous systems together with an extensive muscle development.</a:t>
            </a:r>
            <a:endParaRPr lang="en-US" sz="2400" dirty="0">
              <a:ea typeface="Calibri"/>
              <a:cs typeface="Arial"/>
            </a:endParaRPr>
          </a:p>
          <a:p>
            <a:pPr marL="0" indent="0">
              <a:buNone/>
            </a:pPr>
            <a:endParaRPr lang="ar-IQ" dirty="0"/>
          </a:p>
        </p:txBody>
      </p:sp>
    </p:spTree>
    <p:extLst>
      <p:ext uri="{BB962C8B-B14F-4D97-AF65-F5344CB8AC3E}">
        <p14:creationId xmlns:p14="http://schemas.microsoft.com/office/powerpoint/2010/main" val="219828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fontScale="77500" lnSpcReduction="20000"/>
          </a:bodyPr>
          <a:lstStyle/>
          <a:p>
            <a:pPr algn="just" rtl="0">
              <a:lnSpc>
                <a:spcPct val="115000"/>
              </a:lnSpc>
              <a:spcAft>
                <a:spcPts val="0"/>
              </a:spcAft>
            </a:pPr>
            <a:r>
              <a:rPr lang="en-US" sz="4000" b="1" dirty="0">
                <a:latin typeface="Times New Roman"/>
                <a:ea typeface="Palatino-Bold"/>
                <a:cs typeface="Arial"/>
              </a:rPr>
              <a:t>1-Sanguinicoliasis</a:t>
            </a:r>
            <a:endParaRPr lang="en-US" sz="2400" dirty="0">
              <a:ea typeface="Calibri"/>
              <a:cs typeface="Arial"/>
            </a:endParaRPr>
          </a:p>
          <a:p>
            <a:pPr algn="just" rtl="0">
              <a:lnSpc>
                <a:spcPct val="115000"/>
              </a:lnSpc>
              <a:spcAft>
                <a:spcPts val="0"/>
              </a:spcAft>
            </a:pPr>
            <a:r>
              <a:rPr lang="en-US" dirty="0">
                <a:latin typeface="Times New Roman"/>
                <a:ea typeface="Palatino-Bold"/>
                <a:cs typeface="Arial"/>
              </a:rPr>
              <a:t>(fish as the definitive host</a:t>
            </a:r>
            <a:r>
              <a:rPr lang="en-US" dirty="0">
                <a:latin typeface="Times New Roman"/>
                <a:ea typeface="Palatino-Roman"/>
                <a:cs typeface="Arial"/>
              </a:rPr>
              <a:t>)</a:t>
            </a:r>
            <a:endParaRPr lang="en-US" sz="2400" dirty="0">
              <a:ea typeface="Calibri"/>
              <a:cs typeface="Arial"/>
            </a:endParaRPr>
          </a:p>
          <a:p>
            <a:pPr algn="just" rtl="0">
              <a:lnSpc>
                <a:spcPct val="115000"/>
              </a:lnSpc>
              <a:spcAft>
                <a:spcPts val="0"/>
              </a:spcAft>
            </a:pPr>
            <a:r>
              <a:rPr lang="en-US" dirty="0">
                <a:latin typeface="Times New Roman"/>
                <a:ea typeface="Palatino-Roman"/>
                <a:cs typeface="Arial"/>
              </a:rPr>
              <a:t>The </a:t>
            </a:r>
            <a:r>
              <a:rPr lang="en-US" dirty="0" err="1">
                <a:latin typeface="Times New Roman"/>
                <a:ea typeface="Palatino-Roman"/>
                <a:cs typeface="Arial"/>
              </a:rPr>
              <a:t>Sanguinicolidae</a:t>
            </a:r>
            <a:r>
              <a:rPr lang="en-US" dirty="0">
                <a:latin typeface="Times New Roman"/>
                <a:ea typeface="Palatino-Roman"/>
                <a:cs typeface="Arial"/>
              </a:rPr>
              <a:t> contains over 60 species of flukes that occur in the blood system of both marine and freshwater fish. It is those parasite species that infect freshwater fish culture, however, that can cause the most serious economic loss. This loss is not only restricted to cyprinids, as </a:t>
            </a:r>
            <a:r>
              <a:rPr lang="en-US" i="1" dirty="0">
                <a:latin typeface="Times New Roman"/>
                <a:ea typeface="Palatino-Roman"/>
                <a:cs typeface="Arial"/>
              </a:rPr>
              <a:t>S. </a:t>
            </a:r>
            <a:r>
              <a:rPr lang="en-US" i="1" dirty="0" err="1">
                <a:latin typeface="Times New Roman"/>
                <a:ea typeface="Palatino-Roman"/>
                <a:cs typeface="Arial"/>
              </a:rPr>
              <a:t>klamathensis</a:t>
            </a:r>
            <a:r>
              <a:rPr lang="en-US" i="1" dirty="0">
                <a:latin typeface="Times New Roman"/>
                <a:ea typeface="Palatino-Roman"/>
                <a:cs typeface="Arial"/>
              </a:rPr>
              <a:t> </a:t>
            </a:r>
            <a:r>
              <a:rPr lang="en-US" dirty="0">
                <a:latin typeface="Times New Roman"/>
                <a:ea typeface="Palatino-Roman"/>
                <a:cs typeface="Arial"/>
              </a:rPr>
              <a:t>and </a:t>
            </a:r>
            <a:r>
              <a:rPr lang="en-US" i="1" dirty="0">
                <a:latin typeface="Times New Roman"/>
                <a:ea typeface="Palatino-Roman"/>
                <a:cs typeface="Arial"/>
              </a:rPr>
              <a:t>S. </a:t>
            </a:r>
            <a:r>
              <a:rPr lang="en-US" i="1" dirty="0" err="1">
                <a:latin typeface="Times New Roman"/>
                <a:ea typeface="Palatino-Roman"/>
                <a:cs typeface="Arial"/>
              </a:rPr>
              <a:t>davisi</a:t>
            </a:r>
            <a:r>
              <a:rPr lang="en-US" i="1" dirty="0">
                <a:latin typeface="Times New Roman"/>
                <a:ea typeface="Palatino-Roman"/>
                <a:cs typeface="Arial"/>
              </a:rPr>
              <a:t> </a:t>
            </a:r>
            <a:r>
              <a:rPr lang="en-US" dirty="0">
                <a:latin typeface="Times New Roman"/>
                <a:ea typeface="Palatino-Roman"/>
                <a:cs typeface="Arial"/>
              </a:rPr>
              <a:t>occur in </a:t>
            </a:r>
            <a:r>
              <a:rPr lang="en-US" dirty="0" err="1">
                <a:latin typeface="Times New Roman"/>
                <a:ea typeface="Palatino-Roman"/>
                <a:cs typeface="Arial"/>
              </a:rPr>
              <a:t>salmonid</a:t>
            </a:r>
            <a:r>
              <a:rPr lang="en-US" dirty="0">
                <a:latin typeface="Times New Roman"/>
                <a:ea typeface="Palatino-Roman"/>
                <a:cs typeface="Arial"/>
              </a:rPr>
              <a:t> farming in North America. In China </a:t>
            </a:r>
            <a:r>
              <a:rPr lang="en-US" i="1" dirty="0" err="1">
                <a:latin typeface="Times New Roman"/>
                <a:ea typeface="Palatino-Roman"/>
                <a:cs typeface="Arial"/>
              </a:rPr>
              <a:t>Sanguinicola</a:t>
            </a:r>
            <a:r>
              <a:rPr lang="en-US" i="1" dirty="0">
                <a:latin typeface="Times New Roman"/>
                <a:ea typeface="Palatino-Roman"/>
                <a:cs typeface="Arial"/>
              </a:rPr>
              <a:t> </a:t>
            </a:r>
            <a:r>
              <a:rPr lang="en-US" i="1" dirty="0" err="1">
                <a:latin typeface="Times New Roman"/>
                <a:ea typeface="Palatino-Roman"/>
                <a:cs typeface="Arial"/>
              </a:rPr>
              <a:t>lungensis</a:t>
            </a:r>
            <a:r>
              <a:rPr lang="en-US" i="1" dirty="0">
                <a:latin typeface="Times New Roman"/>
                <a:ea typeface="Palatino-Roman"/>
                <a:cs typeface="Arial"/>
              </a:rPr>
              <a:t> </a:t>
            </a:r>
            <a:r>
              <a:rPr lang="en-US" dirty="0">
                <a:latin typeface="Times New Roman"/>
                <a:ea typeface="Palatino-Roman"/>
                <a:cs typeface="Arial"/>
              </a:rPr>
              <a:t>causes high mortalities in cyprinid fish, but on a worldwide basis </a:t>
            </a:r>
            <a:r>
              <a:rPr lang="en-US" i="1" dirty="0" err="1">
                <a:latin typeface="Times New Roman"/>
                <a:ea typeface="Palatino-Roman"/>
                <a:cs typeface="Arial"/>
              </a:rPr>
              <a:t>Sanguinicola</a:t>
            </a:r>
            <a:r>
              <a:rPr lang="en-US" i="1" dirty="0">
                <a:latin typeface="Times New Roman"/>
                <a:ea typeface="Palatino-Roman"/>
                <a:cs typeface="Arial"/>
              </a:rPr>
              <a:t> </a:t>
            </a:r>
            <a:r>
              <a:rPr lang="en-US" i="1" dirty="0" err="1">
                <a:latin typeface="Times New Roman"/>
                <a:ea typeface="Palatino-Roman"/>
                <a:cs typeface="Arial"/>
              </a:rPr>
              <a:t>inermis</a:t>
            </a:r>
            <a:r>
              <a:rPr lang="en-US" i="1" dirty="0">
                <a:latin typeface="Times New Roman"/>
                <a:ea typeface="Palatino-Roman"/>
                <a:cs typeface="Arial"/>
              </a:rPr>
              <a:t> </a:t>
            </a:r>
            <a:r>
              <a:rPr lang="en-US" dirty="0">
                <a:latin typeface="Times New Roman"/>
                <a:ea typeface="Palatino-Roman"/>
                <a:cs typeface="Arial"/>
              </a:rPr>
              <a:t>is the most problematic. The adult worms are found in the circulatory system of the fish host. </a:t>
            </a:r>
            <a:endParaRPr lang="en-US" sz="2400" dirty="0">
              <a:ea typeface="Calibri"/>
              <a:cs typeface="Arial"/>
            </a:endParaRPr>
          </a:p>
          <a:p>
            <a:pPr marL="0" indent="0" algn="just" rtl="0">
              <a:lnSpc>
                <a:spcPct val="115000"/>
              </a:lnSpc>
              <a:spcAft>
                <a:spcPts val="0"/>
              </a:spcAft>
              <a:buNone/>
            </a:pPr>
            <a:r>
              <a:rPr lang="en-US" dirty="0">
                <a:latin typeface="Times New Roman"/>
                <a:ea typeface="Palatino-Roman"/>
                <a:cs typeface="Arial"/>
              </a:rPr>
              <a:t> </a:t>
            </a:r>
            <a:endParaRPr lang="en-US" sz="2400" dirty="0">
              <a:ea typeface="Calibri"/>
              <a:cs typeface="Arial"/>
            </a:endParaRPr>
          </a:p>
          <a:p>
            <a:endParaRPr lang="ar-IQ" dirty="0"/>
          </a:p>
        </p:txBody>
      </p:sp>
    </p:spTree>
    <p:extLst>
      <p:ext uri="{BB962C8B-B14F-4D97-AF65-F5344CB8AC3E}">
        <p14:creationId xmlns:p14="http://schemas.microsoft.com/office/powerpoint/2010/main" val="197586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5901439" cy="432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163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556792"/>
            <a:ext cx="5472608" cy="4176464"/>
          </a:xfrm>
          <a:prstGeom prst="rect">
            <a:avLst/>
          </a:prstGeom>
          <a:noFill/>
        </p:spPr>
      </p:pic>
      <p:sp>
        <p:nvSpPr>
          <p:cNvPr id="5" name="مستطيل 4"/>
          <p:cNvSpPr/>
          <p:nvPr/>
        </p:nvSpPr>
        <p:spPr>
          <a:xfrm>
            <a:off x="2286000" y="5613513"/>
            <a:ext cx="4572000" cy="1224951"/>
          </a:xfrm>
          <a:prstGeom prst="rect">
            <a:avLst/>
          </a:prstGeom>
        </p:spPr>
        <p:txBody>
          <a:bodyPr>
            <a:spAutoFit/>
          </a:bodyPr>
          <a:lstStyle/>
          <a:p>
            <a:pPr rtl="0">
              <a:lnSpc>
                <a:spcPct val="115000"/>
              </a:lnSpc>
            </a:pPr>
            <a:r>
              <a:rPr lang="en-US" dirty="0">
                <a:latin typeface="Times New Roman"/>
                <a:ea typeface="Palatino-Roman"/>
                <a:cs typeface="Arial"/>
              </a:rPr>
              <a:t>Unstained adult stage of </a:t>
            </a:r>
            <a:r>
              <a:rPr lang="en-US" i="1" dirty="0" err="1">
                <a:latin typeface="Times New Roman"/>
                <a:ea typeface="Palatino-Roman"/>
                <a:cs typeface="Arial"/>
              </a:rPr>
              <a:t>Sanguinicola</a:t>
            </a:r>
            <a:r>
              <a:rPr lang="en-US" i="1" dirty="0">
                <a:latin typeface="Times New Roman"/>
                <a:ea typeface="Palatino-Roman"/>
                <a:cs typeface="Arial"/>
              </a:rPr>
              <a:t> </a:t>
            </a:r>
            <a:r>
              <a:rPr lang="en-US" i="1" dirty="0" err="1">
                <a:latin typeface="Times New Roman"/>
                <a:ea typeface="Palatino-Roman"/>
                <a:cs typeface="Arial"/>
              </a:rPr>
              <a:t>inermis</a:t>
            </a:r>
            <a:r>
              <a:rPr lang="en-US" i="1" dirty="0">
                <a:latin typeface="Times New Roman"/>
                <a:ea typeface="Palatino-Roman"/>
                <a:cs typeface="Arial"/>
              </a:rPr>
              <a:t>. </a:t>
            </a:r>
            <a:r>
              <a:rPr lang="en-US" dirty="0">
                <a:latin typeface="Times New Roman"/>
                <a:ea typeface="Palatino-Roman"/>
                <a:cs typeface="Arial"/>
              </a:rPr>
              <a:t> </a:t>
            </a:r>
            <a:r>
              <a:rPr lang="en-US" sz="3600" dirty="0">
                <a:latin typeface="Times New Roman"/>
                <a:ea typeface="Palatino-Roman"/>
                <a:cs typeface="Arial"/>
              </a:rPr>
              <a:t>    </a:t>
            </a:r>
            <a:endParaRPr lang="en-US" sz="2800" dirty="0">
              <a:ea typeface="Calibri"/>
              <a:cs typeface="Arial"/>
            </a:endParaRPr>
          </a:p>
          <a:p>
            <a:pPr algn="just">
              <a:lnSpc>
                <a:spcPct val="115000"/>
              </a:lnSpc>
              <a:spcAft>
                <a:spcPts val="1000"/>
              </a:spcAft>
              <a:tabLst>
                <a:tab pos="2113280" algn="l"/>
              </a:tabLst>
            </a:pPr>
            <a:r>
              <a:rPr lang="ar-IQ" sz="2800" dirty="0">
                <a:ea typeface="Calibri"/>
              </a:rPr>
              <a:t> </a:t>
            </a:r>
            <a:endParaRPr lang="en-US" sz="2800" dirty="0">
              <a:ea typeface="Calibri"/>
              <a:cs typeface="Arial"/>
            </a:endParaRPr>
          </a:p>
        </p:txBody>
      </p:sp>
    </p:spTree>
    <p:extLst>
      <p:ext uri="{BB962C8B-B14F-4D97-AF65-F5344CB8AC3E}">
        <p14:creationId xmlns:p14="http://schemas.microsoft.com/office/powerpoint/2010/main" val="2144467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0"/>
            <a:ext cx="8229600" cy="6696744"/>
          </a:xfrm>
        </p:spPr>
        <p:txBody>
          <a:bodyPr>
            <a:normAutofit fontScale="47500" lnSpcReduction="20000"/>
          </a:bodyPr>
          <a:lstStyle/>
          <a:p>
            <a:pPr algn="just" rtl="0">
              <a:lnSpc>
                <a:spcPct val="115000"/>
              </a:lnSpc>
              <a:spcAft>
                <a:spcPts val="0"/>
              </a:spcAft>
            </a:pPr>
            <a:r>
              <a:rPr lang="en-US" sz="4000" b="1" dirty="0">
                <a:latin typeface="Times New Roman"/>
                <a:ea typeface="Palatino-Roman"/>
                <a:cs typeface="Arial"/>
              </a:rPr>
              <a:t>Life cycle:-</a:t>
            </a:r>
            <a:endParaRPr lang="en-US" sz="2400" dirty="0">
              <a:ea typeface="Calibri"/>
              <a:cs typeface="Arial"/>
            </a:endParaRPr>
          </a:p>
          <a:p>
            <a:pPr marL="0" indent="0" algn="just" rtl="0">
              <a:lnSpc>
                <a:spcPct val="115000"/>
              </a:lnSpc>
              <a:spcAft>
                <a:spcPts val="0"/>
              </a:spcAft>
              <a:buNone/>
              <a:tabLst>
                <a:tab pos="866775" algn="l"/>
              </a:tabLst>
            </a:pPr>
            <a:r>
              <a:rPr lang="en-US" dirty="0">
                <a:latin typeface="Times New Roman"/>
                <a:ea typeface="Palatino-Roman"/>
                <a:cs typeface="Arial"/>
              </a:rPr>
              <a:t>	</a:t>
            </a:r>
            <a:endParaRPr lang="en-US" sz="2400" dirty="0">
              <a:ea typeface="Calibri"/>
              <a:cs typeface="Arial"/>
            </a:endParaRPr>
          </a:p>
          <a:p>
            <a:pPr algn="just" rtl="0">
              <a:lnSpc>
                <a:spcPct val="115000"/>
              </a:lnSpc>
              <a:spcAft>
                <a:spcPts val="0"/>
              </a:spcAft>
            </a:pPr>
            <a:r>
              <a:rPr lang="en-US" sz="3600" dirty="0">
                <a:latin typeface="Times New Roman"/>
                <a:ea typeface="Palatino-Roman"/>
                <a:cs typeface="Arial"/>
              </a:rPr>
              <a:t>Adult fluke , which reside primarily in the heart, are hermaphrodite, i.e. contain both male and female reproductive systems. The adults live for approximately 60 days dependent on temperature, during which time they produce immature eggs, which are released into the fish’s blood system. These triangular-shaped eggs, containing the developing larval stage, the </a:t>
            </a:r>
            <a:r>
              <a:rPr lang="en-US" sz="3600" dirty="0" err="1">
                <a:latin typeface="Times New Roman"/>
                <a:ea typeface="Palatino-Roman"/>
                <a:cs typeface="Arial"/>
              </a:rPr>
              <a:t>miracidium</a:t>
            </a:r>
            <a:r>
              <a:rPr lang="en-US" sz="3600" dirty="0">
                <a:latin typeface="Times New Roman"/>
                <a:ea typeface="Palatino-Roman"/>
                <a:cs typeface="Arial"/>
              </a:rPr>
              <a:t>, accumulate in the capillaries within several organs, e.g. gills, kidney, liver and spleen, and form the site of an intense inflammatory response. Although this response may damage the egg and the enclosed parasite the accompanying degradation of host tissue can be excessive and can result in severe pathological and physiological consequences. Some of the shed eggs become lodged in the capillaries of the gill and are identified in the gill tissue by the presence of the triangular-shaped inclusion and the dark pigmented eyespot of the </a:t>
            </a:r>
            <a:r>
              <a:rPr lang="en-US" sz="3600" dirty="0" err="1">
                <a:latin typeface="Times New Roman"/>
                <a:ea typeface="Palatino-Roman"/>
                <a:cs typeface="Arial"/>
              </a:rPr>
              <a:t>miracidium</a:t>
            </a:r>
            <a:r>
              <a:rPr lang="en-US" sz="3600" dirty="0">
                <a:latin typeface="Times New Roman"/>
                <a:ea typeface="Palatino-Roman"/>
                <a:cs typeface="Arial"/>
              </a:rPr>
              <a:t>. In this location the </a:t>
            </a:r>
            <a:r>
              <a:rPr lang="en-US" sz="3600" dirty="0" err="1">
                <a:solidFill>
                  <a:srgbClr val="FF0000"/>
                </a:solidFill>
                <a:latin typeface="Times New Roman"/>
                <a:ea typeface="Palatino-Roman"/>
                <a:cs typeface="Arial"/>
              </a:rPr>
              <a:t>miracidia</a:t>
            </a:r>
            <a:r>
              <a:rPr lang="en-US" sz="3600" dirty="0">
                <a:latin typeface="Times New Roman"/>
                <a:ea typeface="Palatino-Roman"/>
                <a:cs typeface="Arial"/>
              </a:rPr>
              <a:t> mature in 7 days at 20°C and are released from the egg, whereupon </a:t>
            </a:r>
            <a:r>
              <a:rPr lang="en-US" sz="3600" dirty="0">
                <a:solidFill>
                  <a:srgbClr val="FF0000"/>
                </a:solidFill>
                <a:latin typeface="Times New Roman"/>
                <a:ea typeface="Palatino-Roman"/>
                <a:cs typeface="Arial"/>
              </a:rPr>
              <a:t>they migrate through the gill tissue into the water</a:t>
            </a:r>
            <a:r>
              <a:rPr lang="en-US" sz="3600" dirty="0">
                <a:latin typeface="Times New Roman"/>
                <a:ea typeface="Palatino-Roman"/>
                <a:cs typeface="Arial"/>
              </a:rPr>
              <a:t>. Unlike the majority of </a:t>
            </a:r>
            <a:r>
              <a:rPr lang="en-US" sz="3600" dirty="0" err="1">
                <a:latin typeface="Times New Roman"/>
                <a:ea typeface="Palatino-Roman"/>
                <a:cs typeface="Arial"/>
              </a:rPr>
              <a:t>digenean</a:t>
            </a:r>
            <a:r>
              <a:rPr lang="en-US" sz="3600" dirty="0">
                <a:latin typeface="Times New Roman"/>
                <a:ea typeface="Palatino-Roman"/>
                <a:cs typeface="Arial"/>
              </a:rPr>
              <a:t> flukes therefore, eggs of </a:t>
            </a:r>
            <a:r>
              <a:rPr lang="en-US" sz="3600" i="1" dirty="0" err="1">
                <a:latin typeface="Times New Roman"/>
                <a:ea typeface="Palatino-Roman"/>
                <a:cs typeface="Arial"/>
              </a:rPr>
              <a:t>Sanguinicola</a:t>
            </a:r>
            <a:r>
              <a:rPr lang="en-US" sz="3600" i="1" dirty="0">
                <a:latin typeface="Times New Roman"/>
                <a:ea typeface="Palatino-Roman"/>
                <a:cs typeface="Arial"/>
              </a:rPr>
              <a:t> </a:t>
            </a:r>
            <a:r>
              <a:rPr lang="en-US" sz="3600" dirty="0">
                <a:latin typeface="Times New Roman"/>
                <a:ea typeface="Palatino-Roman"/>
                <a:cs typeface="Arial"/>
              </a:rPr>
              <a:t>are not released from the host. The actual release of the hatched </a:t>
            </a:r>
            <a:r>
              <a:rPr lang="en-US" sz="3600" dirty="0" err="1">
                <a:latin typeface="Times New Roman"/>
                <a:ea typeface="Palatino-Roman"/>
                <a:cs typeface="Arial"/>
              </a:rPr>
              <a:t>miracidium</a:t>
            </a:r>
            <a:r>
              <a:rPr lang="en-US" sz="3600" dirty="0">
                <a:latin typeface="Times New Roman"/>
                <a:ea typeface="Palatino-Roman"/>
                <a:cs typeface="Arial"/>
              </a:rPr>
              <a:t> may cause considerable damage to the delicate gill tissue. Released </a:t>
            </a:r>
            <a:r>
              <a:rPr lang="en-US" sz="3600" dirty="0" err="1">
                <a:solidFill>
                  <a:srgbClr val="FF0000"/>
                </a:solidFill>
                <a:latin typeface="Times New Roman"/>
                <a:ea typeface="Palatino-Roman"/>
                <a:cs typeface="Arial"/>
              </a:rPr>
              <a:t>miracidia</a:t>
            </a:r>
            <a:r>
              <a:rPr lang="en-US" sz="3600" dirty="0">
                <a:latin typeface="Times New Roman"/>
                <a:ea typeface="Palatino-Roman"/>
                <a:cs typeface="Arial"/>
              </a:rPr>
              <a:t> penetrate the intermediate host, an aquatic snail.  Within the snail’s digestive gland the </a:t>
            </a:r>
            <a:r>
              <a:rPr lang="en-US" sz="3600" dirty="0" err="1">
                <a:latin typeface="Times New Roman"/>
                <a:ea typeface="Palatino-Roman"/>
                <a:cs typeface="Arial"/>
              </a:rPr>
              <a:t>miracidium</a:t>
            </a:r>
            <a:r>
              <a:rPr lang="en-US" sz="3600" dirty="0">
                <a:latin typeface="Times New Roman"/>
                <a:ea typeface="Palatino-Roman"/>
                <a:cs typeface="Arial"/>
              </a:rPr>
              <a:t> undergoes a multiplication phase, through two  further </a:t>
            </a:r>
            <a:r>
              <a:rPr lang="en-US" sz="3600" dirty="0" err="1">
                <a:latin typeface="Times New Roman"/>
                <a:ea typeface="Palatino-Roman"/>
                <a:cs typeface="Arial"/>
              </a:rPr>
              <a:t>specialised</a:t>
            </a:r>
            <a:r>
              <a:rPr lang="en-US" sz="3600" dirty="0">
                <a:latin typeface="Times New Roman"/>
                <a:ea typeface="Palatino-Roman"/>
                <a:cs typeface="Arial"/>
              </a:rPr>
              <a:t> stages of the parasite, termed the mother and daughter </a:t>
            </a:r>
            <a:r>
              <a:rPr lang="en-US" sz="3600" dirty="0" err="1">
                <a:solidFill>
                  <a:srgbClr val="FF0000"/>
                </a:solidFill>
                <a:latin typeface="Times New Roman"/>
                <a:ea typeface="Palatino-Roman"/>
                <a:cs typeface="Arial"/>
              </a:rPr>
              <a:t>sporocyst</a:t>
            </a:r>
            <a:r>
              <a:rPr lang="en-US" sz="3600" dirty="0">
                <a:solidFill>
                  <a:srgbClr val="FF0000"/>
                </a:solidFill>
                <a:latin typeface="Times New Roman"/>
                <a:ea typeface="Palatino-Roman"/>
                <a:cs typeface="Arial"/>
              </a:rPr>
              <a:t>.</a:t>
            </a:r>
            <a:r>
              <a:rPr lang="en-US" sz="3600" dirty="0">
                <a:latin typeface="Times New Roman"/>
                <a:ea typeface="Palatino-Roman"/>
                <a:cs typeface="Arial"/>
              </a:rPr>
              <a:t> The latter releases numerous </a:t>
            </a:r>
            <a:r>
              <a:rPr lang="en-US" sz="3600" dirty="0" err="1">
                <a:solidFill>
                  <a:srgbClr val="FF0000"/>
                </a:solidFill>
                <a:latin typeface="Times New Roman"/>
                <a:ea typeface="Palatino-Roman"/>
                <a:cs typeface="Arial"/>
              </a:rPr>
              <a:t>cercariae</a:t>
            </a:r>
            <a:r>
              <a:rPr lang="en-US" sz="3600" dirty="0">
                <a:latin typeface="Times New Roman"/>
                <a:ea typeface="Palatino-Roman"/>
                <a:cs typeface="Arial"/>
              </a:rPr>
              <a:t>  , which are shed from the snail in temperate climates during late afternoon and early evening and penetrate the surface of the fish. If there are a large numbers of </a:t>
            </a:r>
            <a:r>
              <a:rPr lang="en-US" sz="3600" dirty="0" err="1">
                <a:latin typeface="Times New Roman"/>
                <a:ea typeface="Palatino-Roman"/>
                <a:cs typeface="Arial"/>
              </a:rPr>
              <a:t>cercariae</a:t>
            </a:r>
            <a:r>
              <a:rPr lang="en-US" sz="3600" dirty="0">
                <a:latin typeface="Times New Roman"/>
                <a:ea typeface="Palatino-Roman"/>
                <a:cs typeface="Arial"/>
              </a:rPr>
              <a:t> penetrating a single fish then an intense pathological response may be evoked and it has been speculated  that it may even cause death in young fish. The </a:t>
            </a:r>
            <a:r>
              <a:rPr lang="en-US" sz="3600" dirty="0" err="1">
                <a:latin typeface="Times New Roman"/>
                <a:ea typeface="Palatino-Roman"/>
                <a:cs typeface="Arial"/>
              </a:rPr>
              <a:t>cercaria</a:t>
            </a:r>
            <a:r>
              <a:rPr lang="en-US" sz="3600" dirty="0">
                <a:latin typeface="Times New Roman"/>
                <a:ea typeface="Palatino-Roman"/>
                <a:cs typeface="Arial"/>
              </a:rPr>
              <a:t> on entering the fish tissue loses its tail and the transformed parasite migrates to the heart and develops into the </a:t>
            </a:r>
            <a:r>
              <a:rPr lang="en-US" sz="3600" dirty="0">
                <a:solidFill>
                  <a:srgbClr val="FF0000"/>
                </a:solidFill>
                <a:latin typeface="Times New Roman"/>
                <a:ea typeface="Palatino-Roman"/>
                <a:cs typeface="Arial"/>
              </a:rPr>
              <a:t>adult fluke</a:t>
            </a:r>
            <a:r>
              <a:rPr lang="en-US" sz="3600" dirty="0">
                <a:latin typeface="Times New Roman"/>
                <a:ea typeface="Palatino-Roman"/>
                <a:cs typeface="Arial"/>
              </a:rPr>
              <a:t>.</a:t>
            </a:r>
            <a:endParaRPr lang="en-US" sz="3600" dirty="0">
              <a:ea typeface="Calibri"/>
              <a:cs typeface="Arial"/>
            </a:endParaRPr>
          </a:p>
          <a:p>
            <a:endParaRPr lang="ar-IQ" dirty="0"/>
          </a:p>
        </p:txBody>
      </p:sp>
    </p:spTree>
    <p:extLst>
      <p:ext uri="{BB962C8B-B14F-4D97-AF65-F5344CB8AC3E}">
        <p14:creationId xmlns:p14="http://schemas.microsoft.com/office/powerpoint/2010/main" val="257286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7272807"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95536" y="5322681"/>
            <a:ext cx="8280920" cy="1224951"/>
          </a:xfrm>
          <a:prstGeom prst="rect">
            <a:avLst/>
          </a:prstGeom>
        </p:spPr>
        <p:txBody>
          <a:bodyPr wrap="square">
            <a:spAutoFit/>
          </a:bodyPr>
          <a:lstStyle/>
          <a:p>
            <a:pPr algn="l" rtl="0">
              <a:lnSpc>
                <a:spcPct val="115000"/>
              </a:lnSpc>
              <a:spcAft>
                <a:spcPts val="0"/>
              </a:spcAft>
            </a:pPr>
            <a:r>
              <a:rPr lang="en-US" dirty="0">
                <a:latin typeface="Times New Roman"/>
                <a:ea typeface="Palatino-Roman"/>
                <a:cs typeface="Arial"/>
              </a:rPr>
              <a:t>Life cycle of </a:t>
            </a:r>
            <a:r>
              <a:rPr lang="en-US" i="1" dirty="0" err="1">
                <a:latin typeface="Times New Roman"/>
                <a:ea typeface="Palatino-Roman"/>
                <a:cs typeface="Arial"/>
              </a:rPr>
              <a:t>Sanguinicola</a:t>
            </a:r>
            <a:r>
              <a:rPr lang="en-US" i="1" dirty="0">
                <a:latin typeface="Times New Roman"/>
                <a:ea typeface="Palatino-Roman"/>
                <a:cs typeface="Arial"/>
              </a:rPr>
              <a:t> </a:t>
            </a:r>
            <a:r>
              <a:rPr lang="en-US" i="1" dirty="0" err="1">
                <a:latin typeface="Times New Roman"/>
                <a:ea typeface="Palatino-Roman"/>
                <a:cs typeface="Arial"/>
              </a:rPr>
              <a:t>inermis</a:t>
            </a:r>
            <a:r>
              <a:rPr lang="en-US" dirty="0">
                <a:latin typeface="Times New Roman"/>
                <a:ea typeface="Palatino-Roman"/>
                <a:cs typeface="Arial"/>
              </a:rPr>
              <a:t>. Dotted lines and italics indicate stages in which                             </a:t>
            </a:r>
            <a:endParaRPr lang="en-US" sz="2800" dirty="0">
              <a:ea typeface="Calibri"/>
              <a:cs typeface="Arial"/>
            </a:endParaRPr>
          </a:p>
          <a:p>
            <a:pPr algn="l" rtl="0">
              <a:lnSpc>
                <a:spcPct val="115000"/>
              </a:lnSpc>
              <a:spcAft>
                <a:spcPts val="0"/>
              </a:spcAft>
            </a:pPr>
            <a:r>
              <a:rPr lang="en-US" dirty="0">
                <a:latin typeface="Times New Roman"/>
                <a:ea typeface="Palatino-Roman"/>
                <a:cs typeface="Arial"/>
              </a:rPr>
              <a:t>the fish is involved.</a:t>
            </a:r>
            <a:endParaRPr lang="en-US" sz="2800" dirty="0">
              <a:ea typeface="Calibri"/>
              <a:cs typeface="Arial"/>
            </a:endParaRPr>
          </a:p>
          <a:p>
            <a:pPr>
              <a:lnSpc>
                <a:spcPct val="115000"/>
              </a:lnSpc>
              <a:spcAft>
                <a:spcPts val="1000"/>
              </a:spcAft>
            </a:pPr>
            <a:r>
              <a:rPr lang="ar-IQ" sz="2800" dirty="0">
                <a:ea typeface="Calibri"/>
              </a:rPr>
              <a:t> </a:t>
            </a:r>
            <a:endParaRPr lang="en-US" sz="2800" dirty="0">
              <a:ea typeface="Calibri"/>
              <a:cs typeface="Arial"/>
            </a:endParaRPr>
          </a:p>
        </p:txBody>
      </p:sp>
    </p:spTree>
    <p:extLst>
      <p:ext uri="{BB962C8B-B14F-4D97-AF65-F5344CB8AC3E}">
        <p14:creationId xmlns:p14="http://schemas.microsoft.com/office/powerpoint/2010/main" val="292929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604867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48871" y="5301208"/>
            <a:ext cx="8568952" cy="1224951"/>
          </a:xfrm>
          <a:prstGeom prst="rect">
            <a:avLst/>
          </a:prstGeom>
        </p:spPr>
        <p:txBody>
          <a:bodyPr wrap="square">
            <a:spAutoFit/>
          </a:bodyPr>
          <a:lstStyle/>
          <a:p>
            <a:pPr algn="l" rtl="0">
              <a:lnSpc>
                <a:spcPct val="115000"/>
              </a:lnSpc>
              <a:spcAft>
                <a:spcPts val="0"/>
              </a:spcAft>
            </a:pPr>
            <a:r>
              <a:rPr lang="en-US" dirty="0">
                <a:latin typeface="Times New Roman"/>
                <a:ea typeface="Palatino-Roman"/>
                <a:cs typeface="Arial"/>
              </a:rPr>
              <a:t>Unstained </a:t>
            </a:r>
            <a:r>
              <a:rPr lang="en-US" dirty="0" err="1">
                <a:latin typeface="Times New Roman"/>
                <a:ea typeface="Palatino-Roman"/>
                <a:cs typeface="Arial"/>
              </a:rPr>
              <a:t>cercaria</a:t>
            </a:r>
            <a:r>
              <a:rPr lang="en-US" dirty="0">
                <a:latin typeface="Times New Roman"/>
                <a:ea typeface="Palatino-Roman"/>
                <a:cs typeface="Arial"/>
              </a:rPr>
              <a:t> of </a:t>
            </a:r>
            <a:r>
              <a:rPr lang="en-US" i="1" dirty="0" err="1">
                <a:latin typeface="Times New Roman"/>
                <a:ea typeface="Palatino-Roman"/>
                <a:cs typeface="Arial"/>
              </a:rPr>
              <a:t>Sanguinicola</a:t>
            </a:r>
            <a:r>
              <a:rPr lang="en-US" i="1" dirty="0">
                <a:latin typeface="Times New Roman"/>
                <a:ea typeface="Palatino-Roman"/>
                <a:cs typeface="Arial"/>
              </a:rPr>
              <a:t> </a:t>
            </a:r>
            <a:r>
              <a:rPr lang="en-US" i="1" dirty="0" err="1">
                <a:latin typeface="Times New Roman"/>
                <a:ea typeface="Palatino-Roman"/>
                <a:cs typeface="Arial"/>
              </a:rPr>
              <a:t>inermis</a:t>
            </a:r>
            <a:r>
              <a:rPr lang="en-US" i="1" dirty="0">
                <a:latin typeface="Times New Roman"/>
                <a:ea typeface="Palatino-Roman"/>
                <a:cs typeface="Arial"/>
              </a:rPr>
              <a:t> </a:t>
            </a:r>
            <a:r>
              <a:rPr lang="en-US" dirty="0">
                <a:latin typeface="Times New Roman"/>
                <a:ea typeface="Palatino-Roman"/>
                <a:cs typeface="Arial"/>
              </a:rPr>
              <a:t>showing immature fluke (</a:t>
            </a:r>
            <a:r>
              <a:rPr lang="en-US" dirty="0" smtClean="0">
                <a:latin typeface="Times New Roman"/>
                <a:ea typeface="Palatino-Roman"/>
                <a:cs typeface="Arial"/>
              </a:rPr>
              <a:t>f)and </a:t>
            </a:r>
            <a:r>
              <a:rPr lang="en-US" dirty="0">
                <a:latin typeface="Times New Roman"/>
                <a:ea typeface="Palatino-Roman"/>
                <a:cs typeface="Arial"/>
              </a:rPr>
              <a:t>tail (t) used for locomotion by the parasite. </a:t>
            </a:r>
            <a:r>
              <a:rPr lang="en-US" dirty="0" err="1">
                <a:latin typeface="Times New Roman"/>
                <a:ea typeface="Palatino-Roman"/>
                <a:cs typeface="Arial"/>
              </a:rPr>
              <a:t>Magnifi</a:t>
            </a:r>
            <a:r>
              <a:rPr lang="en-US" dirty="0">
                <a:latin typeface="Times New Roman"/>
                <a:ea typeface="Palatino-Roman"/>
                <a:cs typeface="Arial"/>
              </a:rPr>
              <a:t> </a:t>
            </a:r>
            <a:r>
              <a:rPr lang="en-US" dirty="0" err="1">
                <a:latin typeface="Times New Roman"/>
                <a:ea typeface="Palatino-Roman"/>
                <a:cs typeface="Arial"/>
              </a:rPr>
              <a:t>cation</a:t>
            </a:r>
            <a:r>
              <a:rPr lang="en-US" dirty="0">
                <a:latin typeface="Times New Roman"/>
                <a:ea typeface="Palatino-Roman"/>
                <a:cs typeface="Arial"/>
              </a:rPr>
              <a:t> × 200.</a:t>
            </a:r>
            <a:endParaRPr lang="en-US" sz="2800" dirty="0">
              <a:ea typeface="Calibri"/>
              <a:cs typeface="Arial"/>
            </a:endParaRPr>
          </a:p>
          <a:p>
            <a:pPr algn="just" rtl="0">
              <a:lnSpc>
                <a:spcPct val="115000"/>
              </a:lnSpc>
              <a:spcAft>
                <a:spcPts val="0"/>
              </a:spcAft>
            </a:pPr>
            <a:r>
              <a:rPr lang="en-US" sz="2800" dirty="0">
                <a:ea typeface="Calibri"/>
                <a:cs typeface="Arial"/>
              </a:rPr>
              <a:t> </a:t>
            </a:r>
          </a:p>
        </p:txBody>
      </p:sp>
    </p:spTree>
    <p:extLst>
      <p:ext uri="{BB962C8B-B14F-4D97-AF65-F5344CB8AC3E}">
        <p14:creationId xmlns:p14="http://schemas.microsoft.com/office/powerpoint/2010/main" val="2957266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0000" lnSpcReduction="20000"/>
          </a:bodyPr>
          <a:lstStyle/>
          <a:p>
            <a:pPr algn="just" rtl="0">
              <a:lnSpc>
                <a:spcPct val="115000"/>
              </a:lnSpc>
              <a:spcAft>
                <a:spcPts val="0"/>
              </a:spcAft>
            </a:pPr>
            <a:r>
              <a:rPr lang="en-US" sz="4000" b="1" dirty="0">
                <a:latin typeface="Times New Roman"/>
                <a:ea typeface="Palatino-Roman"/>
                <a:cs typeface="Arial"/>
              </a:rPr>
              <a:t>Clinical signs:-</a:t>
            </a:r>
            <a:r>
              <a:rPr lang="en-US" dirty="0">
                <a:latin typeface="Times New Roman"/>
                <a:ea typeface="Palatino-Roman"/>
                <a:cs typeface="Arial"/>
              </a:rPr>
              <a:t> External signs of initial infection with </a:t>
            </a:r>
            <a:r>
              <a:rPr lang="en-US" dirty="0" err="1">
                <a:latin typeface="Times New Roman"/>
                <a:ea typeface="Palatino-Roman"/>
                <a:cs typeface="Arial"/>
              </a:rPr>
              <a:t>sanguinicoliasis</a:t>
            </a:r>
            <a:r>
              <a:rPr lang="en-US" dirty="0">
                <a:latin typeface="Times New Roman"/>
                <a:ea typeface="Palatino-Roman"/>
                <a:cs typeface="Arial"/>
              </a:rPr>
              <a:t> include lethargy and reluctance to feed . Once infection has become established and parasite burden increases infected fish begin to swim in spiral movements, become emaciated, dark in </a:t>
            </a:r>
            <a:r>
              <a:rPr lang="en-US" dirty="0" err="1">
                <a:latin typeface="Times New Roman"/>
                <a:ea typeface="Palatino-Roman"/>
                <a:cs typeface="Arial"/>
              </a:rPr>
              <a:t>colour</a:t>
            </a:r>
            <a:r>
              <a:rPr lang="en-US" dirty="0">
                <a:latin typeface="Times New Roman"/>
                <a:ea typeface="Palatino-Roman"/>
                <a:cs typeface="Arial"/>
              </a:rPr>
              <a:t>, develop exophthalmia and bulging opercula. Damage to the gills may cause the fish respiratory distress and to spend considerable time at the surface of the water where the oxygen level is greatest. It should be noted, however, that not all infected fish exhibit these symptoms. The penetrating </a:t>
            </a:r>
            <a:r>
              <a:rPr lang="en-US" dirty="0" err="1">
                <a:latin typeface="Times New Roman"/>
                <a:ea typeface="Palatino-Roman"/>
                <a:cs typeface="Arial"/>
              </a:rPr>
              <a:t>cercariae</a:t>
            </a:r>
            <a:r>
              <a:rPr lang="en-US" dirty="0">
                <a:latin typeface="Times New Roman"/>
                <a:ea typeface="Palatino-Roman"/>
                <a:cs typeface="Arial"/>
              </a:rPr>
              <a:t> and/or the entrapped eggs may cause pathology, and possibly death. The latter causes rupture of capillaries, epithelial hyperplasia and </a:t>
            </a:r>
            <a:r>
              <a:rPr lang="en-US" dirty="0" err="1">
                <a:latin typeface="Times New Roman"/>
                <a:ea typeface="Palatino-Roman"/>
                <a:cs typeface="Arial"/>
              </a:rPr>
              <a:t>haemorrhage</a:t>
            </a:r>
            <a:r>
              <a:rPr lang="en-US" dirty="0">
                <a:latin typeface="Times New Roman"/>
                <a:ea typeface="Palatino-Roman"/>
                <a:cs typeface="Arial"/>
              </a:rPr>
              <a:t> in the gills.</a:t>
            </a:r>
            <a:endParaRPr lang="en-US" sz="2400" dirty="0">
              <a:ea typeface="Calibri"/>
              <a:cs typeface="Arial"/>
            </a:endParaRPr>
          </a:p>
          <a:p>
            <a:endParaRPr lang="ar-IQ" dirty="0"/>
          </a:p>
        </p:txBody>
      </p:sp>
    </p:spTree>
    <p:extLst>
      <p:ext uri="{BB962C8B-B14F-4D97-AF65-F5344CB8AC3E}">
        <p14:creationId xmlns:p14="http://schemas.microsoft.com/office/powerpoint/2010/main" val="779717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lstStyle/>
          <a:p>
            <a:pPr algn="just" rtl="0">
              <a:lnSpc>
                <a:spcPct val="115000"/>
              </a:lnSpc>
              <a:spcAft>
                <a:spcPts val="0"/>
              </a:spcAft>
            </a:pPr>
            <a:r>
              <a:rPr lang="en-US" sz="4000" b="1" dirty="0">
                <a:latin typeface="Times New Roman"/>
                <a:ea typeface="Palatino-Roman"/>
                <a:cs typeface="Arial"/>
              </a:rPr>
              <a:t>Diagnosis:-</a:t>
            </a:r>
            <a:r>
              <a:rPr lang="en-US" dirty="0">
                <a:latin typeface="Times New Roman"/>
                <a:ea typeface="Palatino-Roman"/>
                <a:cs typeface="Arial"/>
              </a:rPr>
              <a:t> 1-Diagnosis of the disease is by light microscope examination of the dissected fish. The relatively short-lived adult stage can be located in the heart and, with 400–1000 × magnification, triangular eggs can be observed in the gills and several other organs, e.g. liver.</a:t>
            </a:r>
            <a:endParaRPr lang="en-US" sz="2400" dirty="0">
              <a:ea typeface="Calibri"/>
              <a:cs typeface="Arial"/>
            </a:endParaRPr>
          </a:p>
          <a:p>
            <a:endParaRPr lang="ar-IQ" dirty="0"/>
          </a:p>
        </p:txBody>
      </p:sp>
    </p:spTree>
    <p:extLst>
      <p:ext uri="{BB962C8B-B14F-4D97-AF65-F5344CB8AC3E}">
        <p14:creationId xmlns:p14="http://schemas.microsoft.com/office/powerpoint/2010/main" val="3822811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lstStyle/>
          <a:p>
            <a:pPr algn="just" rtl="0">
              <a:lnSpc>
                <a:spcPct val="115000"/>
              </a:lnSpc>
              <a:spcAft>
                <a:spcPts val="0"/>
              </a:spcAft>
            </a:pPr>
            <a:r>
              <a:rPr lang="en-US" sz="4000" b="1" dirty="0">
                <a:latin typeface="Times New Roman"/>
                <a:ea typeface="Palatino-Roman"/>
                <a:cs typeface="Arial"/>
              </a:rPr>
              <a:t>Control and Treatments:-</a:t>
            </a:r>
            <a:endParaRPr lang="en-US" sz="2400" dirty="0">
              <a:ea typeface="Calibri"/>
              <a:cs typeface="Arial"/>
            </a:endParaRPr>
          </a:p>
          <a:p>
            <a:pPr algn="just" rtl="0">
              <a:lnSpc>
                <a:spcPct val="115000"/>
              </a:lnSpc>
              <a:spcAft>
                <a:spcPts val="0"/>
              </a:spcAft>
            </a:pPr>
            <a:r>
              <a:rPr lang="en-US" dirty="0">
                <a:latin typeface="Times New Roman"/>
                <a:ea typeface="Palatino-Roman"/>
                <a:cs typeface="Arial"/>
              </a:rPr>
              <a:t>1-control is by obtaining fish from disease-free stock.</a:t>
            </a:r>
            <a:endParaRPr lang="en-US" sz="2400" dirty="0">
              <a:ea typeface="Calibri"/>
              <a:cs typeface="Arial"/>
            </a:endParaRPr>
          </a:p>
          <a:p>
            <a:pPr algn="just" rtl="0">
              <a:lnSpc>
                <a:spcPct val="115000"/>
              </a:lnSpc>
              <a:spcAft>
                <a:spcPts val="0"/>
              </a:spcAft>
            </a:pPr>
            <a:r>
              <a:rPr lang="en-US" dirty="0">
                <a:latin typeface="Times New Roman"/>
                <a:ea typeface="Palatino-Roman"/>
                <a:cs typeface="Arial"/>
              </a:rPr>
              <a:t>2- application of </a:t>
            </a:r>
            <a:r>
              <a:rPr lang="en-US" dirty="0" err="1">
                <a:latin typeface="Times New Roman"/>
                <a:ea typeface="Palatino-Roman"/>
                <a:cs typeface="Arial"/>
              </a:rPr>
              <a:t>anthelmintics</a:t>
            </a:r>
            <a:r>
              <a:rPr lang="en-US" dirty="0">
                <a:latin typeface="Times New Roman"/>
                <a:ea typeface="Palatino-Roman"/>
                <a:cs typeface="Arial"/>
              </a:rPr>
              <a:t> (e.g. </a:t>
            </a:r>
            <a:r>
              <a:rPr lang="en-US" dirty="0" err="1">
                <a:latin typeface="Times New Roman"/>
                <a:ea typeface="Palatino-Roman"/>
                <a:cs typeface="Arial"/>
              </a:rPr>
              <a:t>Praziquantel</a:t>
            </a:r>
            <a:r>
              <a:rPr lang="en-US" dirty="0">
                <a:latin typeface="Times New Roman"/>
                <a:ea typeface="Palatino-Roman"/>
                <a:cs typeface="Arial"/>
              </a:rPr>
              <a:t>™) or </a:t>
            </a:r>
            <a:r>
              <a:rPr lang="en-US" dirty="0" err="1">
                <a:latin typeface="Times New Roman"/>
                <a:ea typeface="Palatino-Roman"/>
                <a:cs typeface="Arial"/>
              </a:rPr>
              <a:t>molluscicides</a:t>
            </a:r>
            <a:r>
              <a:rPr lang="en-US" dirty="0">
                <a:latin typeface="Times New Roman"/>
                <a:ea typeface="Palatino-Roman"/>
                <a:cs typeface="Arial"/>
              </a:rPr>
              <a:t> (e.g. copper </a:t>
            </a:r>
            <a:r>
              <a:rPr lang="en-US" dirty="0" err="1">
                <a:latin typeface="Times New Roman"/>
                <a:ea typeface="Palatino-Roman"/>
                <a:cs typeface="Arial"/>
              </a:rPr>
              <a:t>sulphate</a:t>
            </a:r>
            <a:r>
              <a:rPr lang="en-US" dirty="0">
                <a:latin typeface="Times New Roman"/>
                <a:ea typeface="Palatino-Roman"/>
                <a:cs typeface="Arial"/>
              </a:rPr>
              <a:t> ).</a:t>
            </a:r>
            <a:endParaRPr lang="en-US" sz="2400" dirty="0">
              <a:ea typeface="Calibri"/>
              <a:cs typeface="Arial"/>
            </a:endParaRPr>
          </a:p>
          <a:p>
            <a:pPr marL="0" indent="0" algn="just" rtl="0">
              <a:lnSpc>
                <a:spcPct val="115000"/>
              </a:lnSpc>
              <a:spcAft>
                <a:spcPts val="0"/>
              </a:spcAft>
              <a:buNone/>
            </a:pPr>
            <a:endParaRPr lang="en-US" sz="2400" dirty="0">
              <a:ea typeface="Calibri"/>
              <a:cs typeface="Arial"/>
            </a:endParaRPr>
          </a:p>
          <a:p>
            <a:endParaRPr lang="ar-IQ" dirty="0"/>
          </a:p>
        </p:txBody>
      </p:sp>
    </p:spTree>
    <p:extLst>
      <p:ext uri="{BB962C8B-B14F-4D97-AF65-F5344CB8AC3E}">
        <p14:creationId xmlns:p14="http://schemas.microsoft.com/office/powerpoint/2010/main" val="2329134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76672"/>
            <a:ext cx="8229600" cy="4525963"/>
          </a:xfrm>
        </p:spPr>
        <p:txBody>
          <a:bodyPr>
            <a:normAutofit fontScale="77500" lnSpcReduction="20000"/>
          </a:bodyPr>
          <a:lstStyle/>
          <a:p>
            <a:pPr algn="just" rtl="0">
              <a:lnSpc>
                <a:spcPct val="115000"/>
              </a:lnSpc>
              <a:spcAft>
                <a:spcPts val="0"/>
              </a:spcAft>
            </a:pPr>
            <a:r>
              <a:rPr lang="en-US" sz="4000" b="1" dirty="0">
                <a:latin typeface="Times New Roman"/>
                <a:ea typeface="Palatino-Roman"/>
                <a:cs typeface="Arial"/>
              </a:rPr>
              <a:t>2-</a:t>
            </a:r>
            <a:r>
              <a:rPr lang="en-US" sz="2000" dirty="0">
                <a:latin typeface="Palatino-Roman"/>
                <a:ea typeface="Calibri"/>
                <a:cs typeface="Palatino-Roman"/>
              </a:rPr>
              <a:t> </a:t>
            </a:r>
            <a:r>
              <a:rPr lang="en-US" sz="4000" b="1" dirty="0" err="1">
                <a:latin typeface="Times New Roman"/>
                <a:ea typeface="Palatino-Roman"/>
                <a:cs typeface="Arial"/>
              </a:rPr>
              <a:t>Diplostomastosis</a:t>
            </a:r>
            <a:r>
              <a:rPr lang="en-US" sz="4000" b="1" dirty="0">
                <a:latin typeface="Times New Roman"/>
                <a:ea typeface="Palatino-Roman"/>
                <a:cs typeface="Arial"/>
              </a:rPr>
              <a:t> (</a:t>
            </a:r>
            <a:r>
              <a:rPr lang="en-US" sz="4000" b="1" dirty="0" err="1">
                <a:latin typeface="Times New Roman"/>
                <a:ea typeface="Palatino-Roman"/>
                <a:cs typeface="Arial"/>
              </a:rPr>
              <a:t>diplostomiasis</a:t>
            </a:r>
            <a:r>
              <a:rPr lang="en-US" sz="4000" b="1" dirty="0">
                <a:latin typeface="Times New Roman"/>
                <a:ea typeface="Palatino-Roman"/>
                <a:cs typeface="Arial"/>
              </a:rPr>
              <a:t> or parasitic cataract or eye fluke disease</a:t>
            </a:r>
            <a:r>
              <a:rPr lang="en-US" sz="4000" b="1" dirty="0" smtClean="0">
                <a:latin typeface="Times New Roman"/>
                <a:ea typeface="Palatino-Roman"/>
                <a:cs typeface="Arial"/>
              </a:rPr>
              <a:t>)</a:t>
            </a:r>
            <a:r>
              <a:rPr lang="en-US" sz="4000" b="1" dirty="0">
                <a:latin typeface="Times New Roman"/>
                <a:ea typeface="Palatino-Roman"/>
                <a:cs typeface="Arial"/>
              </a:rPr>
              <a:t> </a:t>
            </a:r>
            <a:endParaRPr lang="en-US" sz="2400" dirty="0">
              <a:ea typeface="Calibri"/>
              <a:cs typeface="Arial"/>
            </a:endParaRPr>
          </a:p>
          <a:p>
            <a:pPr algn="just" rtl="0">
              <a:lnSpc>
                <a:spcPct val="115000"/>
              </a:lnSpc>
              <a:spcAft>
                <a:spcPts val="0"/>
              </a:spcAft>
            </a:pPr>
            <a:r>
              <a:rPr lang="en-US" dirty="0">
                <a:latin typeface="Times New Roman"/>
                <a:ea typeface="Palatino-Bold"/>
                <a:cs typeface="Arial"/>
              </a:rPr>
              <a:t>(</a:t>
            </a:r>
            <a:r>
              <a:rPr lang="en-US" dirty="0" err="1">
                <a:latin typeface="Times New Roman"/>
                <a:ea typeface="Palatino-Bold"/>
                <a:cs typeface="Arial"/>
              </a:rPr>
              <a:t>Unencysted</a:t>
            </a:r>
            <a:r>
              <a:rPr lang="en-US" dirty="0">
                <a:latin typeface="Times New Roman"/>
                <a:ea typeface="Palatino-Bold"/>
                <a:cs typeface="Arial"/>
              </a:rPr>
              <a:t> larval flukes</a:t>
            </a:r>
            <a:r>
              <a:rPr lang="en-US" dirty="0">
                <a:latin typeface="Times New Roman"/>
                <a:ea typeface="Palatino-Roman"/>
                <a:cs typeface="Arial"/>
              </a:rPr>
              <a:t>).</a:t>
            </a:r>
            <a:r>
              <a:rPr lang="en-US" sz="2400" b="1" dirty="0">
                <a:latin typeface="Palatino-Bold"/>
                <a:ea typeface="Calibri"/>
                <a:cs typeface="Palatino-Bold"/>
              </a:rPr>
              <a:t> (</a:t>
            </a:r>
            <a:r>
              <a:rPr lang="en-US" dirty="0">
                <a:latin typeface="Times New Roman"/>
                <a:ea typeface="Palatino-Bold"/>
                <a:cs typeface="Arial"/>
              </a:rPr>
              <a:t>fish as an intermediate host</a:t>
            </a:r>
            <a:r>
              <a:rPr lang="en-US" dirty="0" smtClean="0">
                <a:latin typeface="Times New Roman"/>
                <a:ea typeface="Palatino-Bold"/>
                <a:cs typeface="Arial"/>
              </a:rPr>
              <a:t>)</a:t>
            </a:r>
          </a:p>
          <a:p>
            <a:pPr marL="0" indent="0" algn="just" rtl="0">
              <a:lnSpc>
                <a:spcPct val="115000"/>
              </a:lnSpc>
              <a:spcAft>
                <a:spcPts val="0"/>
              </a:spcAft>
              <a:buNone/>
            </a:pPr>
            <a:endParaRPr lang="en-US" sz="2400" dirty="0">
              <a:ea typeface="Calibri"/>
              <a:cs typeface="Arial"/>
            </a:endParaRPr>
          </a:p>
          <a:p>
            <a:pPr algn="just" rtl="0">
              <a:lnSpc>
                <a:spcPct val="115000"/>
              </a:lnSpc>
              <a:spcAft>
                <a:spcPts val="0"/>
              </a:spcAft>
            </a:pPr>
            <a:r>
              <a:rPr lang="en-US" i="1" dirty="0">
                <a:latin typeface="Times New Roman"/>
                <a:ea typeface="Calibri"/>
                <a:cs typeface="Arial"/>
              </a:rPr>
              <a:t> </a:t>
            </a:r>
            <a:r>
              <a:rPr lang="en-US" i="1" dirty="0" err="1">
                <a:latin typeface="Times New Roman"/>
                <a:ea typeface="Calibri"/>
                <a:cs typeface="Arial"/>
              </a:rPr>
              <a:t>Diplostomum</a:t>
            </a:r>
            <a:r>
              <a:rPr lang="en-US" i="1" dirty="0">
                <a:latin typeface="Times New Roman"/>
                <a:ea typeface="Calibri"/>
                <a:cs typeface="Arial"/>
              </a:rPr>
              <a:t> </a:t>
            </a:r>
            <a:r>
              <a:rPr lang="en-US" dirty="0">
                <a:latin typeface="Times New Roman"/>
                <a:ea typeface="Palatino-Roman"/>
                <a:cs typeface="Arial"/>
              </a:rPr>
              <a:t>and the related eye flukes are ubiquitous parasites occurring in a range of fish species.</a:t>
            </a:r>
            <a:r>
              <a:rPr lang="en-US" sz="2000" dirty="0">
                <a:latin typeface="Palatino-Roman"/>
                <a:ea typeface="Calibri"/>
                <a:cs typeface="Palatino-Roman"/>
              </a:rPr>
              <a:t> </a:t>
            </a:r>
            <a:r>
              <a:rPr lang="en-US" dirty="0">
                <a:latin typeface="Times New Roman"/>
                <a:ea typeface="Palatino-Roman"/>
                <a:cs typeface="Arial"/>
              </a:rPr>
              <a:t> </a:t>
            </a:r>
            <a:r>
              <a:rPr lang="en-US" i="1" dirty="0" err="1">
                <a:latin typeface="Times New Roman"/>
                <a:ea typeface="Palatino-Roman"/>
                <a:cs typeface="Arial"/>
              </a:rPr>
              <a:t>Diplostomum</a:t>
            </a:r>
            <a:r>
              <a:rPr lang="en-US" i="1" dirty="0">
                <a:latin typeface="Times New Roman"/>
                <a:ea typeface="Palatino-Roman"/>
                <a:cs typeface="Arial"/>
              </a:rPr>
              <a:t> </a:t>
            </a:r>
            <a:r>
              <a:rPr lang="en-US" dirty="0">
                <a:latin typeface="Times New Roman"/>
                <a:ea typeface="Palatino-Roman"/>
                <a:cs typeface="Arial"/>
              </a:rPr>
              <a:t> represents one of the most common parasites in freshwater</a:t>
            </a:r>
            <a:r>
              <a:rPr lang="en-US" i="1" dirty="0">
                <a:latin typeface="Times New Roman"/>
                <a:ea typeface="Palatino-Roman"/>
                <a:cs typeface="Arial"/>
              </a:rPr>
              <a:t> </a:t>
            </a:r>
            <a:r>
              <a:rPr lang="en-US" dirty="0">
                <a:latin typeface="Times New Roman"/>
                <a:ea typeface="Palatino-Roman"/>
                <a:cs typeface="Arial"/>
              </a:rPr>
              <a:t>fish and can become well established in a fish population within two</a:t>
            </a:r>
            <a:r>
              <a:rPr lang="en-US" i="1" dirty="0">
                <a:latin typeface="Times New Roman"/>
                <a:ea typeface="Palatino-Roman"/>
                <a:cs typeface="Arial"/>
              </a:rPr>
              <a:t> </a:t>
            </a:r>
            <a:r>
              <a:rPr lang="en-US" dirty="0">
                <a:latin typeface="Times New Roman"/>
                <a:ea typeface="Palatino-Roman"/>
                <a:cs typeface="Arial"/>
              </a:rPr>
              <a:t>years of introduction.</a:t>
            </a:r>
            <a:endParaRPr lang="en-US" sz="2400" dirty="0">
              <a:ea typeface="Calibri"/>
              <a:cs typeface="Arial"/>
            </a:endParaRPr>
          </a:p>
          <a:p>
            <a:pPr marL="0" indent="0" algn="just" rtl="0">
              <a:lnSpc>
                <a:spcPct val="115000"/>
              </a:lnSpc>
              <a:spcAft>
                <a:spcPts val="0"/>
              </a:spcAft>
              <a:buNone/>
            </a:pPr>
            <a:r>
              <a:rPr lang="en-US" b="1" dirty="0">
                <a:latin typeface="Times New Roman"/>
                <a:ea typeface="Palatino-Roman"/>
                <a:cs typeface="Arial"/>
              </a:rPr>
              <a:t> </a:t>
            </a:r>
            <a:endParaRPr lang="en-US" sz="2400" dirty="0">
              <a:ea typeface="Calibri"/>
              <a:cs typeface="Arial"/>
            </a:endParaRPr>
          </a:p>
          <a:p>
            <a:endParaRPr lang="ar-IQ" dirty="0"/>
          </a:p>
        </p:txBody>
      </p:sp>
    </p:spTree>
    <p:extLst>
      <p:ext uri="{BB962C8B-B14F-4D97-AF65-F5344CB8AC3E}">
        <p14:creationId xmlns:p14="http://schemas.microsoft.com/office/powerpoint/2010/main" val="3531588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5937523"/>
          </a:xfrm>
        </p:spPr>
        <p:txBody>
          <a:bodyPr>
            <a:normAutofit fontScale="62500" lnSpcReduction="20000"/>
          </a:bodyPr>
          <a:lstStyle/>
          <a:p>
            <a:pPr algn="just" rtl="0">
              <a:lnSpc>
                <a:spcPct val="115000"/>
              </a:lnSpc>
              <a:spcAft>
                <a:spcPts val="0"/>
              </a:spcAft>
            </a:pPr>
            <a:r>
              <a:rPr lang="en-US" sz="4000" b="1" dirty="0">
                <a:latin typeface="Times New Roman"/>
                <a:ea typeface="Palatino-Roman"/>
                <a:cs typeface="Arial"/>
              </a:rPr>
              <a:t>Life cycle:-</a:t>
            </a:r>
            <a:r>
              <a:rPr lang="en-US" sz="2000" dirty="0">
                <a:latin typeface="Palatino-Roman"/>
                <a:ea typeface="Calibri"/>
                <a:cs typeface="Palatino-Roman"/>
              </a:rPr>
              <a:t> </a:t>
            </a:r>
            <a:r>
              <a:rPr lang="en-US" dirty="0">
                <a:latin typeface="Times New Roman"/>
                <a:ea typeface="Palatino-Roman"/>
                <a:cs typeface="Arial"/>
              </a:rPr>
              <a:t>The parasite on which most of the research studies have been carried out is </a:t>
            </a:r>
            <a:r>
              <a:rPr lang="en-US" i="1" dirty="0" err="1">
                <a:latin typeface="Times New Roman"/>
                <a:ea typeface="Palatino-Roman"/>
                <a:cs typeface="Arial"/>
              </a:rPr>
              <a:t>Diplostomum</a:t>
            </a:r>
            <a:r>
              <a:rPr lang="en-US" i="1" dirty="0">
                <a:latin typeface="Times New Roman"/>
                <a:ea typeface="Palatino-Roman"/>
                <a:cs typeface="Arial"/>
              </a:rPr>
              <a:t> </a:t>
            </a:r>
            <a:r>
              <a:rPr lang="en-US" i="1" dirty="0" err="1">
                <a:latin typeface="Times New Roman"/>
                <a:ea typeface="Palatino-Roman"/>
                <a:cs typeface="Arial"/>
              </a:rPr>
              <a:t>spathaceum</a:t>
            </a:r>
            <a:r>
              <a:rPr lang="en-US" i="1" dirty="0">
                <a:latin typeface="Times New Roman"/>
                <a:ea typeface="Palatino-Roman"/>
                <a:cs typeface="Arial"/>
              </a:rPr>
              <a:t>. </a:t>
            </a:r>
            <a:r>
              <a:rPr lang="en-US" dirty="0">
                <a:latin typeface="Times New Roman"/>
                <a:ea typeface="Palatino-Roman"/>
                <a:cs typeface="Arial"/>
              </a:rPr>
              <a:t>This, like all the eye flukes, has a three host life cycle, two of which are aquatic. The adult flukes inhabit the small intestine of the definitive host, </a:t>
            </a:r>
            <a:r>
              <a:rPr lang="en-US" dirty="0" err="1">
                <a:latin typeface="Times New Roman"/>
                <a:ea typeface="Palatino-Roman"/>
                <a:cs typeface="Arial"/>
              </a:rPr>
              <a:t>piscivorous</a:t>
            </a:r>
            <a:r>
              <a:rPr lang="en-US" dirty="0">
                <a:latin typeface="Times New Roman"/>
                <a:ea typeface="Palatino-Roman"/>
                <a:cs typeface="Arial"/>
              </a:rPr>
              <a:t> birds usually members of the gull family (</a:t>
            </a:r>
            <a:r>
              <a:rPr lang="en-US" dirty="0" err="1">
                <a:latin typeface="Times New Roman"/>
                <a:ea typeface="Palatino-Roman"/>
                <a:cs typeface="Arial"/>
              </a:rPr>
              <a:t>Laridae</a:t>
            </a:r>
            <a:r>
              <a:rPr lang="en-US" dirty="0">
                <a:latin typeface="Times New Roman"/>
                <a:ea typeface="Palatino-Roman"/>
                <a:cs typeface="Arial"/>
              </a:rPr>
              <a:t>). When the bird consumes an infected fish the </a:t>
            </a:r>
            <a:r>
              <a:rPr lang="en-US" dirty="0" err="1">
                <a:solidFill>
                  <a:srgbClr val="FF0000"/>
                </a:solidFill>
                <a:latin typeface="Times New Roman"/>
                <a:ea typeface="Palatino-Roman"/>
                <a:cs typeface="Arial"/>
              </a:rPr>
              <a:t>metacercaria</a:t>
            </a:r>
            <a:r>
              <a:rPr lang="en-US" dirty="0">
                <a:latin typeface="Times New Roman"/>
                <a:ea typeface="Palatino-Roman"/>
                <a:cs typeface="Arial"/>
              </a:rPr>
              <a:t> is released from the fish tissue, becomes activated by the bile salts and establishes in the bird’s intestine. Sexual development can be completed in three days and eggs are produced for 3–5 months. These eggs are passed out in the bird’s </a:t>
            </a:r>
            <a:r>
              <a:rPr lang="en-US" dirty="0" err="1">
                <a:latin typeface="Times New Roman"/>
                <a:ea typeface="Palatino-Roman"/>
                <a:cs typeface="Arial"/>
              </a:rPr>
              <a:t>faeces</a:t>
            </a:r>
            <a:r>
              <a:rPr lang="en-US" dirty="0">
                <a:latin typeface="Times New Roman"/>
                <a:ea typeface="Palatino-Roman"/>
                <a:cs typeface="Arial"/>
              </a:rPr>
              <a:t> into water and release the free-living, short-lived </a:t>
            </a:r>
            <a:r>
              <a:rPr lang="en-US" dirty="0" err="1">
                <a:solidFill>
                  <a:srgbClr val="FF0000"/>
                </a:solidFill>
                <a:latin typeface="Times New Roman"/>
                <a:ea typeface="Palatino-Roman"/>
                <a:cs typeface="Arial"/>
              </a:rPr>
              <a:t>miracidia</a:t>
            </a:r>
            <a:r>
              <a:rPr lang="en-US" dirty="0">
                <a:solidFill>
                  <a:srgbClr val="FF0000"/>
                </a:solidFill>
                <a:latin typeface="Times New Roman"/>
                <a:ea typeface="Palatino-Roman"/>
                <a:cs typeface="Arial"/>
              </a:rPr>
              <a:t>,</a:t>
            </a:r>
            <a:r>
              <a:rPr lang="en-US" dirty="0">
                <a:latin typeface="Times New Roman"/>
                <a:ea typeface="Palatino-Roman"/>
                <a:cs typeface="Arial"/>
              </a:rPr>
              <a:t> which locate and penetrate the snail, the first intermediate host. Within the snail the mother and daughter </a:t>
            </a:r>
            <a:r>
              <a:rPr lang="en-US" dirty="0" err="1">
                <a:solidFill>
                  <a:srgbClr val="FF0000"/>
                </a:solidFill>
                <a:latin typeface="Times New Roman"/>
                <a:ea typeface="Palatino-Roman"/>
                <a:cs typeface="Arial"/>
              </a:rPr>
              <a:t>sporocysts</a:t>
            </a:r>
            <a:r>
              <a:rPr lang="en-US" dirty="0">
                <a:latin typeface="Times New Roman"/>
                <a:ea typeface="Palatino-Roman"/>
                <a:cs typeface="Arial"/>
              </a:rPr>
              <a:t> are formed that produce </a:t>
            </a:r>
            <a:r>
              <a:rPr lang="en-US" dirty="0" err="1">
                <a:solidFill>
                  <a:srgbClr val="FF0000"/>
                </a:solidFill>
                <a:latin typeface="Times New Roman"/>
                <a:ea typeface="Palatino-Roman"/>
                <a:cs typeface="Arial"/>
              </a:rPr>
              <a:t>cercariae</a:t>
            </a:r>
            <a:r>
              <a:rPr lang="en-US" dirty="0">
                <a:latin typeface="Times New Roman"/>
                <a:ea typeface="Palatino-Roman"/>
                <a:cs typeface="Arial"/>
              </a:rPr>
              <a:t>, which are shed into the water. These locate and penetrate the fish possibly via the gills, </a:t>
            </a:r>
            <a:r>
              <a:rPr lang="en-US" dirty="0" err="1">
                <a:latin typeface="Times New Roman"/>
                <a:ea typeface="Palatino-Roman"/>
                <a:cs typeface="Arial"/>
              </a:rPr>
              <a:t>buccal</a:t>
            </a:r>
            <a:r>
              <a:rPr lang="en-US" dirty="0">
                <a:latin typeface="Times New Roman"/>
                <a:ea typeface="Palatino-Roman"/>
                <a:cs typeface="Arial"/>
              </a:rPr>
              <a:t> mucosa or eyes and are transformed into the </a:t>
            </a:r>
            <a:r>
              <a:rPr lang="en-US" dirty="0">
                <a:solidFill>
                  <a:srgbClr val="FF0000"/>
                </a:solidFill>
                <a:latin typeface="Times New Roman"/>
                <a:ea typeface="Palatino-Roman"/>
                <a:cs typeface="Arial"/>
              </a:rPr>
              <a:t>‘</a:t>
            </a:r>
            <a:r>
              <a:rPr lang="en-US" dirty="0" err="1">
                <a:solidFill>
                  <a:srgbClr val="FF0000"/>
                </a:solidFill>
                <a:latin typeface="Times New Roman"/>
                <a:ea typeface="Palatino-Roman"/>
                <a:cs typeface="Arial"/>
              </a:rPr>
              <a:t>diplostomule</a:t>
            </a:r>
            <a:r>
              <a:rPr lang="en-US" dirty="0">
                <a:latin typeface="Times New Roman"/>
                <a:ea typeface="Palatino-Roman"/>
                <a:cs typeface="Arial"/>
              </a:rPr>
              <a:t>’. This migrates by an unknown route to the lens of the eye where it develops for 8 weeks before it is infective.</a:t>
            </a:r>
            <a:r>
              <a:rPr lang="en-US" sz="2000" dirty="0">
                <a:latin typeface="Palatino-Roman"/>
                <a:ea typeface="Calibri"/>
                <a:cs typeface="Palatino-Roman"/>
              </a:rPr>
              <a:t> </a:t>
            </a:r>
            <a:r>
              <a:rPr lang="en-US" dirty="0">
                <a:latin typeface="Times New Roman"/>
                <a:ea typeface="Palatino-Roman"/>
                <a:cs typeface="Arial"/>
              </a:rPr>
              <a:t>Several species of fish including many cyprinids can serve as a second intermediate host, e.g. roach, common minnow, carp, goldfish, bream, </a:t>
            </a:r>
            <a:r>
              <a:rPr lang="en-US" dirty="0" err="1">
                <a:latin typeface="Times New Roman"/>
                <a:ea typeface="Palatino-Roman"/>
                <a:cs typeface="Arial"/>
              </a:rPr>
              <a:t>rudd</a:t>
            </a:r>
            <a:r>
              <a:rPr lang="en-US" dirty="0">
                <a:latin typeface="Times New Roman"/>
                <a:ea typeface="Palatino-Roman"/>
                <a:cs typeface="Arial"/>
              </a:rPr>
              <a:t>, gudgeon, bleak.</a:t>
            </a:r>
            <a:endParaRPr lang="en-US" sz="2400" dirty="0">
              <a:ea typeface="Calibri"/>
              <a:cs typeface="Arial"/>
            </a:endParaRPr>
          </a:p>
          <a:p>
            <a:r>
              <a:rPr lang="en-US" dirty="0">
                <a:latin typeface="Times New Roman"/>
                <a:ea typeface="Palatino-Roman"/>
              </a:rPr>
              <a:t>	</a:t>
            </a:r>
            <a:endParaRPr lang="ar-IQ" dirty="0"/>
          </a:p>
        </p:txBody>
      </p:sp>
    </p:spTree>
    <p:extLst>
      <p:ext uri="{BB962C8B-B14F-4D97-AF65-F5344CB8AC3E}">
        <p14:creationId xmlns:p14="http://schemas.microsoft.com/office/powerpoint/2010/main" val="3657038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632848" cy="5112568"/>
          </a:xfrm>
          <a:prstGeom prst="rect">
            <a:avLst/>
          </a:prstGeom>
          <a:noFill/>
        </p:spPr>
      </p:pic>
      <p:sp>
        <p:nvSpPr>
          <p:cNvPr id="5" name="مستطيل 4"/>
          <p:cNvSpPr/>
          <p:nvPr/>
        </p:nvSpPr>
        <p:spPr>
          <a:xfrm>
            <a:off x="251520" y="5805264"/>
            <a:ext cx="8784976" cy="1154162"/>
          </a:xfrm>
          <a:prstGeom prst="rect">
            <a:avLst/>
          </a:prstGeom>
        </p:spPr>
        <p:txBody>
          <a:bodyPr wrap="square">
            <a:spAutoFit/>
          </a:bodyPr>
          <a:lstStyle/>
          <a:p>
            <a:pPr algn="l" rtl="0">
              <a:lnSpc>
                <a:spcPct val="115000"/>
              </a:lnSpc>
              <a:spcAft>
                <a:spcPts val="0"/>
              </a:spcAft>
            </a:pPr>
            <a:r>
              <a:rPr lang="en-US" dirty="0">
                <a:latin typeface="Times New Roman"/>
                <a:ea typeface="Palatino-Roman"/>
                <a:cs typeface="Arial"/>
              </a:rPr>
              <a:t>Life cycle of </a:t>
            </a:r>
            <a:r>
              <a:rPr lang="en-US" i="1" dirty="0" err="1">
                <a:latin typeface="Times New Roman"/>
                <a:ea typeface="Palatino-Roman"/>
                <a:cs typeface="Arial"/>
              </a:rPr>
              <a:t>Diplostomum</a:t>
            </a:r>
            <a:r>
              <a:rPr lang="en-US" i="1" dirty="0">
                <a:latin typeface="Times New Roman"/>
                <a:ea typeface="Palatino-Roman"/>
                <a:cs typeface="Arial"/>
              </a:rPr>
              <a:t> </a:t>
            </a:r>
            <a:r>
              <a:rPr lang="en-US" dirty="0">
                <a:latin typeface="Times New Roman"/>
                <a:ea typeface="Palatino-Roman"/>
                <a:cs typeface="Arial"/>
              </a:rPr>
              <a:t>sp. Dotted lines and italics indicate stages in which the fish is involved.</a:t>
            </a:r>
            <a:endParaRPr lang="en-US" sz="2400" dirty="0">
              <a:ea typeface="Calibri"/>
              <a:cs typeface="Arial"/>
            </a:endParaRPr>
          </a:p>
          <a:p>
            <a:pPr>
              <a:lnSpc>
                <a:spcPct val="115000"/>
              </a:lnSpc>
              <a:spcAft>
                <a:spcPts val="1000"/>
              </a:spcAft>
            </a:pPr>
            <a:r>
              <a:rPr lang="ar-IQ" sz="2400" dirty="0">
                <a:ea typeface="Calibri"/>
              </a:rPr>
              <a:t> </a:t>
            </a:r>
            <a:endParaRPr lang="en-US" sz="2400" dirty="0">
              <a:ea typeface="Calibri"/>
              <a:cs typeface="Arial"/>
            </a:endParaRPr>
          </a:p>
        </p:txBody>
      </p:sp>
    </p:spTree>
    <p:extLst>
      <p:ext uri="{BB962C8B-B14F-4D97-AF65-F5344CB8AC3E}">
        <p14:creationId xmlns:p14="http://schemas.microsoft.com/office/powerpoint/2010/main" val="313942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normAutofit fontScale="92500" lnSpcReduction="10000"/>
          </a:bodyPr>
          <a:lstStyle/>
          <a:p>
            <a:pPr algn="just" rtl="0">
              <a:lnSpc>
                <a:spcPct val="115000"/>
              </a:lnSpc>
              <a:spcAft>
                <a:spcPts val="0"/>
              </a:spcAft>
            </a:pPr>
            <a:r>
              <a:rPr lang="en-US" sz="4000" b="1" dirty="0">
                <a:latin typeface="Times New Roman"/>
                <a:ea typeface="Palatino-Roman"/>
                <a:cs typeface="Arial"/>
              </a:rPr>
              <a:t>1- </a:t>
            </a:r>
            <a:r>
              <a:rPr lang="en-US" sz="4000" b="1" dirty="0" err="1">
                <a:latin typeface="Times New Roman"/>
                <a:ea typeface="Palatino-Roman"/>
                <a:cs typeface="Arial"/>
              </a:rPr>
              <a:t>Dactylogyrosis</a:t>
            </a:r>
            <a:endParaRPr lang="en-US" sz="2400" dirty="0">
              <a:ea typeface="Calibri"/>
              <a:cs typeface="Arial"/>
            </a:endParaRPr>
          </a:p>
          <a:p>
            <a:pPr algn="just" rtl="0">
              <a:lnSpc>
                <a:spcPct val="115000"/>
              </a:lnSpc>
              <a:spcAft>
                <a:spcPts val="0"/>
              </a:spcAft>
            </a:pPr>
            <a:r>
              <a:rPr lang="en-US" sz="4000" b="1" dirty="0">
                <a:solidFill>
                  <a:srgbClr val="000000"/>
                </a:solidFill>
                <a:latin typeface="Times New Roman"/>
                <a:ea typeface="Times New Roman"/>
                <a:cs typeface="Arial"/>
              </a:rPr>
              <a:t>Causes</a:t>
            </a:r>
            <a:r>
              <a:rPr lang="en-US" sz="4000" dirty="0">
                <a:latin typeface="Times New Roman"/>
                <a:ea typeface="Palatino-Roman"/>
                <a:cs typeface="Arial"/>
              </a:rPr>
              <a:t>:-</a:t>
            </a:r>
            <a:r>
              <a:rPr lang="en-US" b="1" i="1" dirty="0" err="1">
                <a:latin typeface="Times New Roman"/>
                <a:ea typeface="Palatino-Roman"/>
                <a:cs typeface="Arial"/>
              </a:rPr>
              <a:t>Dactylogyrus</a:t>
            </a:r>
            <a:r>
              <a:rPr lang="en-US" b="1" i="1" dirty="0">
                <a:latin typeface="Times New Roman"/>
                <a:ea typeface="Palatino-Roman"/>
                <a:cs typeface="Arial"/>
              </a:rPr>
              <a:t> spp.</a:t>
            </a:r>
            <a:r>
              <a:rPr lang="en-US" b="1" dirty="0">
                <a:latin typeface="Times New Roman"/>
                <a:ea typeface="Palatino-Roman"/>
                <a:cs typeface="Arial"/>
              </a:rPr>
              <a:t> </a:t>
            </a:r>
            <a:endParaRPr lang="en-US" sz="2400" dirty="0">
              <a:ea typeface="Calibri"/>
              <a:cs typeface="Arial"/>
            </a:endParaRPr>
          </a:p>
          <a:p>
            <a:pPr algn="just" rtl="0">
              <a:lnSpc>
                <a:spcPct val="115000"/>
              </a:lnSpc>
              <a:spcAft>
                <a:spcPts val="0"/>
              </a:spcAft>
            </a:pPr>
            <a:r>
              <a:rPr lang="en-US" b="1" i="1" dirty="0" err="1">
                <a:latin typeface="Times New Roman"/>
                <a:ea typeface="Palatino-Roman"/>
                <a:cs typeface="Arial"/>
              </a:rPr>
              <a:t>D.vastator</a:t>
            </a:r>
            <a:r>
              <a:rPr lang="en-US" dirty="0">
                <a:latin typeface="Times New Roman"/>
                <a:ea typeface="Palatino-Roman"/>
                <a:cs typeface="Arial"/>
              </a:rPr>
              <a:t>  most dangerous parasite of carp fry,   </a:t>
            </a:r>
            <a:r>
              <a:rPr lang="en-US" b="1" i="1" dirty="0" err="1">
                <a:latin typeface="Times New Roman"/>
                <a:ea typeface="Palatino-Roman"/>
                <a:cs typeface="Arial"/>
              </a:rPr>
              <a:t>D.extensus</a:t>
            </a:r>
            <a:r>
              <a:rPr lang="en-US" dirty="0">
                <a:latin typeface="Times New Roman"/>
                <a:ea typeface="Palatino-Roman"/>
                <a:cs typeface="Arial"/>
              </a:rPr>
              <a:t>  serious parasite of carp affecting both fry and older fish</a:t>
            </a:r>
            <a:r>
              <a:rPr lang="en-US" dirty="0" smtClean="0">
                <a:latin typeface="Times New Roman"/>
                <a:ea typeface="Palatino-Roman"/>
                <a:cs typeface="Arial"/>
              </a:rPr>
              <a:t>. These </a:t>
            </a:r>
            <a:r>
              <a:rPr lang="en-US" dirty="0">
                <a:latin typeface="Times New Roman"/>
                <a:ea typeface="Palatino-Roman"/>
                <a:cs typeface="Arial"/>
              </a:rPr>
              <a:t>gill parasites, which have one or two pairs of eye spots, have a complex attachment organ, termed a </a:t>
            </a:r>
            <a:r>
              <a:rPr lang="en-US" dirty="0" err="1">
                <a:latin typeface="Times New Roman"/>
                <a:ea typeface="Palatino-Roman"/>
                <a:cs typeface="Arial"/>
              </a:rPr>
              <a:t>haptor</a:t>
            </a:r>
            <a:r>
              <a:rPr lang="en-US" dirty="0">
                <a:latin typeface="Times New Roman"/>
                <a:ea typeface="Palatino-Roman"/>
                <a:cs typeface="Arial"/>
              </a:rPr>
              <a:t>, consisting of 16 small marginal hooks and two large central hooks.</a:t>
            </a:r>
            <a:r>
              <a:rPr lang="en-US" sz="2000" dirty="0">
                <a:latin typeface="Palatino-Roman"/>
                <a:ea typeface="Calibri"/>
                <a:cs typeface="Palatino-Roman"/>
              </a:rPr>
              <a:t> </a:t>
            </a:r>
            <a:r>
              <a:rPr lang="en-US" dirty="0">
                <a:latin typeface="Times New Roman"/>
                <a:ea typeface="Palatino-Roman"/>
                <a:cs typeface="Arial"/>
              </a:rPr>
              <a:t>They are oviparous.</a:t>
            </a:r>
            <a:endParaRPr lang="en-US" sz="2400" dirty="0">
              <a:ea typeface="Calibri"/>
              <a:cs typeface="Arial"/>
            </a:endParaRPr>
          </a:p>
          <a:p>
            <a:pPr marL="0" indent="0" algn="just" rtl="0">
              <a:lnSpc>
                <a:spcPct val="115000"/>
              </a:lnSpc>
              <a:spcAft>
                <a:spcPts val="0"/>
              </a:spcAft>
              <a:buNone/>
              <a:tabLst>
                <a:tab pos="1674495" algn="l"/>
              </a:tabLst>
            </a:pPr>
            <a:r>
              <a:rPr lang="en-US" dirty="0">
                <a:latin typeface="Times New Roman"/>
                <a:ea typeface="Palatino-Roman"/>
                <a:cs typeface="Arial"/>
              </a:rPr>
              <a:t>	</a:t>
            </a:r>
            <a:endParaRPr lang="en-US" sz="2400" dirty="0">
              <a:ea typeface="Calibri"/>
              <a:cs typeface="Arial"/>
            </a:endParaRPr>
          </a:p>
          <a:p>
            <a:endParaRPr lang="ar-IQ" dirty="0"/>
          </a:p>
        </p:txBody>
      </p:sp>
    </p:spTree>
    <p:extLst>
      <p:ext uri="{BB962C8B-B14F-4D97-AF65-F5344CB8AC3E}">
        <p14:creationId xmlns:p14="http://schemas.microsoft.com/office/powerpoint/2010/main" val="1190689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a:bodyPr>
          <a:lstStyle/>
          <a:p>
            <a:pPr algn="just" rtl="0">
              <a:lnSpc>
                <a:spcPct val="115000"/>
              </a:lnSpc>
              <a:spcAft>
                <a:spcPts val="0"/>
              </a:spcAft>
            </a:pPr>
            <a:r>
              <a:rPr lang="en-US" sz="4000" b="1" dirty="0">
                <a:latin typeface="Times New Roman"/>
                <a:ea typeface="Palatino-Roman"/>
                <a:cs typeface="Arial"/>
              </a:rPr>
              <a:t>Clinical signs:-</a:t>
            </a:r>
            <a:r>
              <a:rPr lang="en-US" b="1" dirty="0">
                <a:latin typeface="Times New Roman"/>
                <a:ea typeface="Palatino-Roman"/>
                <a:cs typeface="Arial"/>
              </a:rPr>
              <a:t> </a:t>
            </a:r>
            <a:r>
              <a:rPr lang="en-US" dirty="0">
                <a:latin typeface="Times New Roman"/>
                <a:ea typeface="Palatino-Roman"/>
                <a:cs typeface="Arial"/>
              </a:rPr>
              <a:t>In carp</a:t>
            </a:r>
            <a:r>
              <a:rPr lang="en-US" b="1" dirty="0">
                <a:latin typeface="Times New Roman"/>
                <a:ea typeface="Palatino-Roman"/>
                <a:cs typeface="Arial"/>
              </a:rPr>
              <a:t> </a:t>
            </a:r>
            <a:r>
              <a:rPr lang="en-US" dirty="0">
                <a:latin typeface="Times New Roman"/>
                <a:ea typeface="Palatino-Roman"/>
                <a:cs typeface="Arial"/>
              </a:rPr>
              <a:t>fry an infection rate of over 3 </a:t>
            </a:r>
            <a:r>
              <a:rPr lang="en-US" dirty="0" err="1">
                <a:latin typeface="Times New Roman"/>
                <a:ea typeface="Palatino-Roman"/>
                <a:cs typeface="Arial"/>
              </a:rPr>
              <a:t>cercaria</a:t>
            </a:r>
            <a:r>
              <a:rPr lang="en-US" dirty="0">
                <a:latin typeface="Times New Roman"/>
                <a:ea typeface="Palatino-Roman"/>
                <a:cs typeface="Arial"/>
              </a:rPr>
              <a:t>/fish has been shown to be lethal.</a:t>
            </a:r>
            <a:r>
              <a:rPr lang="en-US" b="1" dirty="0">
                <a:latin typeface="Times New Roman"/>
                <a:ea typeface="Palatino-Roman"/>
                <a:cs typeface="Arial"/>
              </a:rPr>
              <a:t> </a:t>
            </a:r>
            <a:r>
              <a:rPr lang="en-US" dirty="0">
                <a:latin typeface="Times New Roman"/>
                <a:ea typeface="Palatino-Roman"/>
                <a:cs typeface="Arial"/>
              </a:rPr>
              <a:t>Parasites in the eye cause blindness by cataracts and lens dislocation or</a:t>
            </a:r>
            <a:r>
              <a:rPr lang="en-US" b="1" dirty="0">
                <a:latin typeface="Times New Roman"/>
                <a:ea typeface="Palatino-Roman"/>
                <a:cs typeface="Arial"/>
              </a:rPr>
              <a:t> </a:t>
            </a:r>
            <a:r>
              <a:rPr lang="en-US" dirty="0">
                <a:latin typeface="Times New Roman"/>
                <a:ea typeface="Palatino-Roman"/>
                <a:cs typeface="Arial"/>
              </a:rPr>
              <a:t>induce an exophthalmic response. Blindness reduces food intake and</a:t>
            </a:r>
            <a:r>
              <a:rPr lang="en-US" b="1" dirty="0">
                <a:latin typeface="Times New Roman"/>
                <a:ea typeface="Palatino-Roman"/>
                <a:cs typeface="Arial"/>
              </a:rPr>
              <a:t> </a:t>
            </a:r>
            <a:r>
              <a:rPr lang="en-US" dirty="0">
                <a:latin typeface="Times New Roman"/>
                <a:ea typeface="Palatino-Roman"/>
                <a:cs typeface="Arial"/>
              </a:rPr>
              <a:t>increases the chance of predation and therefore progression into the</a:t>
            </a:r>
            <a:r>
              <a:rPr lang="en-US" b="1" dirty="0">
                <a:latin typeface="Times New Roman"/>
                <a:ea typeface="Palatino-Roman"/>
                <a:cs typeface="Arial"/>
              </a:rPr>
              <a:t> </a:t>
            </a:r>
            <a:r>
              <a:rPr lang="en-US" dirty="0">
                <a:latin typeface="Times New Roman"/>
                <a:ea typeface="Palatino-Roman"/>
                <a:cs typeface="Arial"/>
              </a:rPr>
              <a:t>definitive host</a:t>
            </a:r>
            <a:r>
              <a:rPr lang="en-US" sz="2000" dirty="0">
                <a:latin typeface="Palatino-Roman"/>
                <a:ea typeface="Calibri"/>
                <a:cs typeface="Palatino-Roman"/>
              </a:rPr>
              <a:t>.</a:t>
            </a:r>
            <a:endParaRPr lang="en-US" sz="2400" dirty="0">
              <a:ea typeface="Calibri"/>
              <a:cs typeface="Arial"/>
            </a:endParaRPr>
          </a:p>
          <a:p>
            <a:endParaRPr lang="ar-IQ" dirty="0"/>
          </a:p>
        </p:txBody>
      </p:sp>
    </p:spTree>
    <p:extLst>
      <p:ext uri="{BB962C8B-B14F-4D97-AF65-F5344CB8AC3E}">
        <p14:creationId xmlns:p14="http://schemas.microsoft.com/office/powerpoint/2010/main" val="2634469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192688"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صورة 4"/>
          <p:cNvPicPr/>
          <p:nvPr/>
        </p:nvPicPr>
        <p:blipFill>
          <a:blip r:embed="rId3"/>
          <a:srcRect/>
          <a:stretch>
            <a:fillRect/>
          </a:stretch>
        </p:blipFill>
        <p:spPr bwMode="auto">
          <a:xfrm>
            <a:off x="251520" y="5589240"/>
            <a:ext cx="8640960" cy="1080120"/>
          </a:xfrm>
          <a:prstGeom prst="rect">
            <a:avLst/>
          </a:prstGeom>
          <a:noFill/>
          <a:ln w="9525">
            <a:noFill/>
            <a:miter lim="800000"/>
            <a:headEnd/>
            <a:tailEnd/>
          </a:ln>
        </p:spPr>
      </p:pic>
    </p:spTree>
    <p:extLst>
      <p:ext uri="{BB962C8B-B14F-4D97-AF65-F5344CB8AC3E}">
        <p14:creationId xmlns:p14="http://schemas.microsoft.com/office/powerpoint/2010/main" val="1040984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5" y="1268760"/>
            <a:ext cx="619268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046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fontScale="85000" lnSpcReduction="10000"/>
          </a:bodyPr>
          <a:lstStyle/>
          <a:p>
            <a:pPr algn="just" rtl="0">
              <a:lnSpc>
                <a:spcPct val="115000"/>
              </a:lnSpc>
              <a:spcAft>
                <a:spcPts val="0"/>
              </a:spcAft>
            </a:pPr>
            <a:r>
              <a:rPr lang="en-US" sz="4000" b="1" dirty="0" err="1">
                <a:latin typeface="Times New Roman"/>
                <a:ea typeface="Palatino-Roman"/>
                <a:cs typeface="Arial"/>
              </a:rPr>
              <a:t>Diffrential</a:t>
            </a:r>
            <a:r>
              <a:rPr lang="en-US" sz="4000" b="1" dirty="0">
                <a:latin typeface="Times New Roman"/>
                <a:ea typeface="Palatino-Roman"/>
                <a:cs typeface="Arial"/>
              </a:rPr>
              <a:t> diagnosis:-</a:t>
            </a:r>
            <a:r>
              <a:rPr lang="en-US" sz="2000" dirty="0">
                <a:latin typeface="Palatino-Roman"/>
                <a:ea typeface="Calibri"/>
                <a:cs typeface="Palatino-Roman"/>
              </a:rPr>
              <a:t>  </a:t>
            </a:r>
            <a:r>
              <a:rPr lang="en-US" sz="2000" b="1" dirty="0">
                <a:latin typeface="Palatino-Roman"/>
                <a:ea typeface="Calibri"/>
                <a:cs typeface="Palatino-Roman"/>
              </a:rPr>
              <a:t>1-</a:t>
            </a:r>
            <a:r>
              <a:rPr lang="en-US" dirty="0">
                <a:latin typeface="Times New Roman"/>
                <a:ea typeface="Palatino-Roman"/>
                <a:cs typeface="Arial"/>
              </a:rPr>
              <a:t>nutritional deficiencies  </a:t>
            </a:r>
            <a:r>
              <a:rPr lang="en-US" dirty="0" smtClean="0">
                <a:latin typeface="Times New Roman"/>
                <a:ea typeface="Palatino-Roman"/>
                <a:cs typeface="Arial"/>
              </a:rPr>
              <a:t> </a:t>
            </a:r>
            <a:endParaRPr lang="en-US" sz="2400" dirty="0">
              <a:ea typeface="Calibri"/>
              <a:cs typeface="Arial"/>
            </a:endParaRPr>
          </a:p>
          <a:p>
            <a:pPr algn="just" rtl="0">
              <a:lnSpc>
                <a:spcPct val="115000"/>
              </a:lnSpc>
              <a:spcAft>
                <a:spcPts val="0"/>
              </a:spcAft>
            </a:pPr>
            <a:r>
              <a:rPr lang="en-US" sz="4000" b="1" dirty="0">
                <a:latin typeface="Times New Roman"/>
                <a:ea typeface="Palatino-Roman"/>
                <a:cs typeface="Arial"/>
              </a:rPr>
              <a:t>Diagnosis:-</a:t>
            </a:r>
            <a:r>
              <a:rPr lang="en-US" dirty="0">
                <a:latin typeface="Times New Roman"/>
                <a:ea typeface="Palatino-Roman"/>
                <a:cs typeface="Arial"/>
              </a:rPr>
              <a:t> 1-</a:t>
            </a:r>
            <a:r>
              <a:rPr lang="en-US" sz="4000" b="1" dirty="0">
                <a:latin typeface="Times New Roman"/>
                <a:ea typeface="Palatino-Roman"/>
                <a:cs typeface="Arial"/>
              </a:rPr>
              <a:t> </a:t>
            </a:r>
            <a:r>
              <a:rPr lang="en-US" dirty="0">
                <a:latin typeface="Times New Roman"/>
                <a:ea typeface="Palatino-Roman"/>
                <a:cs typeface="Arial"/>
              </a:rPr>
              <a:t>Clinical signs  2-Lab.examination </a:t>
            </a:r>
            <a:endParaRPr lang="en-US" sz="2400" dirty="0">
              <a:ea typeface="Calibri"/>
              <a:cs typeface="Arial"/>
            </a:endParaRPr>
          </a:p>
          <a:p>
            <a:pPr marL="0" indent="0" algn="just" rtl="0">
              <a:lnSpc>
                <a:spcPct val="115000"/>
              </a:lnSpc>
              <a:spcAft>
                <a:spcPts val="0"/>
              </a:spcAft>
              <a:buNone/>
            </a:pPr>
            <a:r>
              <a:rPr lang="en-US" dirty="0">
                <a:latin typeface="Times New Roman"/>
                <a:ea typeface="Palatino-Roman"/>
                <a:cs typeface="Arial"/>
              </a:rPr>
              <a:t> </a:t>
            </a:r>
            <a:endParaRPr lang="en-US" sz="2400" dirty="0">
              <a:ea typeface="Calibri"/>
              <a:cs typeface="Arial"/>
            </a:endParaRPr>
          </a:p>
          <a:p>
            <a:pPr algn="just" rtl="0">
              <a:lnSpc>
                <a:spcPct val="115000"/>
              </a:lnSpc>
              <a:spcAft>
                <a:spcPts val="0"/>
              </a:spcAft>
            </a:pPr>
            <a:r>
              <a:rPr lang="en-US" sz="4000" b="1" dirty="0">
                <a:latin typeface="Times New Roman"/>
                <a:ea typeface="Palatino-Roman"/>
                <a:cs typeface="Arial"/>
              </a:rPr>
              <a:t>Control and Treatments:-</a:t>
            </a:r>
            <a:r>
              <a:rPr lang="en-US" sz="2000" dirty="0">
                <a:latin typeface="Palatino-Roman"/>
                <a:ea typeface="Calibri"/>
                <a:cs typeface="Palatino-Roman"/>
              </a:rPr>
              <a:t> </a:t>
            </a:r>
            <a:r>
              <a:rPr lang="en-US" sz="2000" b="1" dirty="0">
                <a:latin typeface="Palatino-Roman"/>
                <a:ea typeface="Calibri"/>
                <a:cs typeface="Palatino-Roman"/>
              </a:rPr>
              <a:t>1-</a:t>
            </a:r>
            <a:r>
              <a:rPr lang="en-US" sz="2000" dirty="0">
                <a:latin typeface="Palatino-Roman"/>
                <a:ea typeface="Calibri"/>
                <a:cs typeface="Palatino-Roman"/>
              </a:rPr>
              <a:t> </a:t>
            </a:r>
            <a:r>
              <a:rPr lang="en-US" dirty="0">
                <a:latin typeface="Times New Roman"/>
                <a:ea typeface="Palatino-Roman"/>
                <a:cs typeface="Arial"/>
              </a:rPr>
              <a:t>Infection can be reduced by creating turbulent water, which reduces the chances of the </a:t>
            </a:r>
            <a:r>
              <a:rPr lang="en-US" dirty="0" err="1">
                <a:latin typeface="Times New Roman"/>
                <a:ea typeface="Palatino-Roman"/>
                <a:cs typeface="Arial"/>
              </a:rPr>
              <a:t>cercaria</a:t>
            </a:r>
            <a:r>
              <a:rPr lang="en-US" dirty="0">
                <a:latin typeface="Times New Roman"/>
                <a:ea typeface="Palatino-Roman"/>
                <a:cs typeface="Arial"/>
              </a:rPr>
              <a:t> finding a fish, or by treating the pond with </a:t>
            </a:r>
            <a:r>
              <a:rPr lang="en-US" dirty="0" err="1">
                <a:latin typeface="Times New Roman"/>
                <a:ea typeface="Palatino-Roman"/>
                <a:cs typeface="Arial"/>
              </a:rPr>
              <a:t>molluscicides</a:t>
            </a:r>
            <a:r>
              <a:rPr lang="en-US" dirty="0">
                <a:latin typeface="Times New Roman"/>
                <a:ea typeface="Palatino-Roman"/>
                <a:cs typeface="Arial"/>
              </a:rPr>
              <a:t> or introducing </a:t>
            </a:r>
            <a:r>
              <a:rPr lang="en-US" dirty="0" err="1">
                <a:latin typeface="Times New Roman"/>
                <a:ea typeface="Palatino-Roman"/>
                <a:cs typeface="Arial"/>
              </a:rPr>
              <a:t>molluscivorous</a:t>
            </a:r>
            <a:r>
              <a:rPr lang="en-US" dirty="0">
                <a:latin typeface="Times New Roman"/>
                <a:ea typeface="Palatino-Roman"/>
                <a:cs typeface="Arial"/>
              </a:rPr>
              <a:t> fish such as </a:t>
            </a:r>
            <a:r>
              <a:rPr lang="en-US" dirty="0" err="1">
                <a:latin typeface="Times New Roman"/>
                <a:ea typeface="Palatino-Roman"/>
                <a:cs typeface="Arial"/>
              </a:rPr>
              <a:t>tench</a:t>
            </a:r>
            <a:r>
              <a:rPr lang="en-US" dirty="0">
                <a:latin typeface="Times New Roman"/>
                <a:ea typeface="Palatino-Roman"/>
                <a:cs typeface="Arial"/>
              </a:rPr>
              <a:t> or bream.</a:t>
            </a:r>
            <a:endParaRPr lang="en-US" sz="2400" dirty="0">
              <a:ea typeface="Calibri"/>
              <a:cs typeface="Arial"/>
            </a:endParaRPr>
          </a:p>
          <a:p>
            <a:pPr algn="just" rtl="0">
              <a:lnSpc>
                <a:spcPct val="115000"/>
              </a:lnSpc>
              <a:spcAft>
                <a:spcPts val="0"/>
              </a:spcAft>
            </a:pPr>
            <a:r>
              <a:rPr lang="en-US" dirty="0">
                <a:latin typeface="Times New Roman"/>
                <a:ea typeface="Palatino-Roman"/>
                <a:cs typeface="Arial"/>
              </a:rPr>
              <a:t>2- Infected fish can be treated with </a:t>
            </a:r>
            <a:r>
              <a:rPr lang="en-US" dirty="0" err="1">
                <a:latin typeface="Times New Roman"/>
                <a:ea typeface="Palatino-Roman"/>
                <a:cs typeface="Arial"/>
              </a:rPr>
              <a:t>Praziquantel</a:t>
            </a:r>
            <a:r>
              <a:rPr lang="en-US" dirty="0">
                <a:latin typeface="Times New Roman"/>
                <a:ea typeface="Palatino-Roman"/>
                <a:cs typeface="Arial"/>
              </a:rPr>
              <a:t>  .</a:t>
            </a:r>
            <a:endParaRPr lang="en-US" sz="2400" dirty="0">
              <a:ea typeface="Calibri"/>
              <a:cs typeface="Arial"/>
            </a:endParaRPr>
          </a:p>
          <a:p>
            <a:pPr marL="0" indent="0" algn="just" rtl="0">
              <a:lnSpc>
                <a:spcPct val="115000"/>
              </a:lnSpc>
              <a:spcAft>
                <a:spcPts val="0"/>
              </a:spcAft>
              <a:buNone/>
            </a:pPr>
            <a:r>
              <a:rPr lang="en-US" b="1" dirty="0">
                <a:latin typeface="Times New Roman"/>
                <a:ea typeface="Palatino-Roman"/>
                <a:cs typeface="Arial"/>
              </a:rPr>
              <a:t> </a:t>
            </a:r>
            <a:endParaRPr lang="en-US" sz="2400" dirty="0">
              <a:ea typeface="Calibri"/>
              <a:cs typeface="Arial"/>
            </a:endParaRPr>
          </a:p>
          <a:p>
            <a:endParaRPr lang="ar-IQ" dirty="0"/>
          </a:p>
        </p:txBody>
      </p:sp>
    </p:spTree>
    <p:extLst>
      <p:ext uri="{BB962C8B-B14F-4D97-AF65-F5344CB8AC3E}">
        <p14:creationId xmlns:p14="http://schemas.microsoft.com/office/powerpoint/2010/main" val="1809659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fontScale="77500" lnSpcReduction="20000"/>
          </a:bodyPr>
          <a:lstStyle/>
          <a:p>
            <a:pPr algn="just" rtl="0">
              <a:lnSpc>
                <a:spcPct val="115000"/>
              </a:lnSpc>
              <a:spcAft>
                <a:spcPts val="0"/>
              </a:spcAft>
            </a:pPr>
            <a:r>
              <a:rPr lang="en-US" b="1" dirty="0">
                <a:latin typeface="Times New Roman"/>
                <a:ea typeface="Palatino-Roman"/>
                <a:cs typeface="Arial"/>
              </a:rPr>
              <a:t>3-</a:t>
            </a:r>
            <a:r>
              <a:rPr lang="en-US" sz="2000" dirty="0">
                <a:latin typeface="Palatino-Roman"/>
                <a:ea typeface="Calibri"/>
                <a:cs typeface="Palatino-Roman"/>
              </a:rPr>
              <a:t> </a:t>
            </a:r>
            <a:r>
              <a:rPr lang="en-US" sz="4000" b="1" dirty="0">
                <a:latin typeface="Times New Roman"/>
                <a:ea typeface="Palatino-Roman"/>
                <a:cs typeface="Arial"/>
              </a:rPr>
              <a:t>Black spot disease </a:t>
            </a:r>
            <a:endParaRPr lang="en-US" sz="2400" dirty="0">
              <a:ea typeface="Calibri"/>
              <a:cs typeface="Arial"/>
            </a:endParaRPr>
          </a:p>
          <a:p>
            <a:pPr algn="just" rtl="0">
              <a:lnSpc>
                <a:spcPct val="115000"/>
              </a:lnSpc>
              <a:spcAft>
                <a:spcPts val="0"/>
              </a:spcAft>
            </a:pPr>
            <a:r>
              <a:rPr lang="en-US" sz="4000" b="1" dirty="0">
                <a:latin typeface="Times New Roman"/>
                <a:ea typeface="Palatino-Roman"/>
                <a:cs typeface="Arial"/>
              </a:rPr>
              <a:t>(</a:t>
            </a:r>
            <a:r>
              <a:rPr lang="en-US" dirty="0">
                <a:latin typeface="Times New Roman"/>
                <a:ea typeface="Palatino-Bold"/>
                <a:cs typeface="Arial"/>
              </a:rPr>
              <a:t>Encysted larval flukes)</a:t>
            </a:r>
            <a:r>
              <a:rPr lang="en-US" sz="2400" b="1" dirty="0">
                <a:latin typeface="Palatino-Bold"/>
                <a:ea typeface="Calibri"/>
                <a:cs typeface="Palatino-Bold"/>
              </a:rPr>
              <a:t> (</a:t>
            </a:r>
            <a:r>
              <a:rPr lang="en-US" dirty="0">
                <a:latin typeface="Times New Roman"/>
                <a:ea typeface="Palatino-Bold"/>
                <a:cs typeface="Arial"/>
              </a:rPr>
              <a:t>fish as an intermediate host)</a:t>
            </a:r>
            <a:endParaRPr lang="en-US" sz="2400" dirty="0">
              <a:ea typeface="Calibri"/>
              <a:cs typeface="Arial"/>
            </a:endParaRPr>
          </a:p>
          <a:p>
            <a:pPr algn="just" rtl="0">
              <a:lnSpc>
                <a:spcPct val="115000"/>
              </a:lnSpc>
              <a:spcAft>
                <a:spcPts val="0"/>
              </a:spcAft>
            </a:pPr>
            <a:r>
              <a:rPr lang="en-US" dirty="0">
                <a:latin typeface="Times New Roman"/>
                <a:ea typeface="Palatino-Roman"/>
                <a:cs typeface="Arial"/>
              </a:rPr>
              <a:t>This is a common term given to any larval </a:t>
            </a:r>
            <a:r>
              <a:rPr lang="en-US" dirty="0" err="1">
                <a:latin typeface="Times New Roman"/>
                <a:ea typeface="Palatino-Roman"/>
                <a:cs typeface="Arial"/>
              </a:rPr>
              <a:t>digenean</a:t>
            </a:r>
            <a:r>
              <a:rPr lang="en-US" dirty="0">
                <a:latin typeface="Times New Roman"/>
                <a:ea typeface="Palatino-Roman"/>
                <a:cs typeface="Arial"/>
              </a:rPr>
              <a:t> that on infecting a fish becomes encapsulated in the surface layers of the host and evokes a host response resulting in an accumulation of melanin. This pathological </a:t>
            </a:r>
            <a:r>
              <a:rPr lang="en-US" dirty="0" err="1">
                <a:latin typeface="Times New Roman"/>
                <a:ea typeface="Palatino-Roman"/>
                <a:cs typeface="Arial"/>
              </a:rPr>
              <a:t>melanisation</a:t>
            </a:r>
            <a:r>
              <a:rPr lang="en-US" dirty="0">
                <a:latin typeface="Times New Roman"/>
                <a:ea typeface="Palatino-Roman"/>
                <a:cs typeface="Arial"/>
              </a:rPr>
              <a:t> results in the formation of a black spot, hence the name of the disease . This pathological response can be stimulated by several species of fluke, e.g. </a:t>
            </a:r>
            <a:r>
              <a:rPr lang="en-US" i="1" dirty="0" err="1">
                <a:latin typeface="Times New Roman"/>
                <a:ea typeface="Palatino-Roman"/>
                <a:cs typeface="Arial"/>
              </a:rPr>
              <a:t>Posthodiplostomum</a:t>
            </a:r>
            <a:r>
              <a:rPr lang="en-US" i="1" dirty="0">
                <a:latin typeface="Times New Roman"/>
                <a:ea typeface="Palatino-Roman"/>
                <a:cs typeface="Arial"/>
              </a:rPr>
              <a:t> </a:t>
            </a:r>
            <a:r>
              <a:rPr lang="en-US" i="1" dirty="0" err="1">
                <a:latin typeface="Times New Roman"/>
                <a:ea typeface="Palatino-Roman"/>
                <a:cs typeface="Arial"/>
              </a:rPr>
              <a:t>cuticola</a:t>
            </a:r>
            <a:r>
              <a:rPr lang="en-US" dirty="0">
                <a:latin typeface="Times New Roman"/>
                <a:ea typeface="Palatino-Roman"/>
                <a:cs typeface="Arial"/>
              </a:rPr>
              <a:t> (syn. </a:t>
            </a:r>
            <a:r>
              <a:rPr lang="en-US" i="1" dirty="0" err="1">
                <a:latin typeface="Times New Roman"/>
                <a:ea typeface="Palatino-Roman"/>
                <a:cs typeface="Arial"/>
              </a:rPr>
              <a:t>Neasus</a:t>
            </a:r>
            <a:r>
              <a:rPr lang="en-US" i="1" dirty="0">
                <a:latin typeface="Times New Roman"/>
                <a:ea typeface="Palatino-Roman"/>
                <a:cs typeface="Arial"/>
              </a:rPr>
              <a:t> </a:t>
            </a:r>
            <a:r>
              <a:rPr lang="en-US" i="1" dirty="0" err="1">
                <a:latin typeface="Times New Roman"/>
                <a:ea typeface="Palatino-Roman"/>
                <a:cs typeface="Arial"/>
              </a:rPr>
              <a:t>cuticola</a:t>
            </a:r>
            <a:r>
              <a:rPr lang="en-US" dirty="0">
                <a:latin typeface="Times New Roman"/>
                <a:ea typeface="Palatino-Roman"/>
                <a:cs typeface="Arial"/>
              </a:rPr>
              <a:t>), </a:t>
            </a:r>
            <a:r>
              <a:rPr lang="en-US" i="1" dirty="0" err="1">
                <a:latin typeface="Times New Roman"/>
                <a:ea typeface="Palatino-Roman"/>
                <a:cs typeface="Arial"/>
              </a:rPr>
              <a:t>Apophallus</a:t>
            </a:r>
            <a:r>
              <a:rPr lang="en-US" i="1" dirty="0">
                <a:latin typeface="Times New Roman"/>
                <a:ea typeface="Palatino-Roman"/>
                <a:cs typeface="Arial"/>
              </a:rPr>
              <a:t> </a:t>
            </a:r>
            <a:r>
              <a:rPr lang="en-US" dirty="0">
                <a:latin typeface="Times New Roman"/>
                <a:ea typeface="Palatino-Roman"/>
                <a:cs typeface="Arial"/>
              </a:rPr>
              <a:t>sp. and can occur in many cyprinid species, including wild or farm-reared aquarium cyprinids.</a:t>
            </a:r>
            <a:endParaRPr lang="en-US" sz="2400" dirty="0">
              <a:ea typeface="Calibri"/>
              <a:cs typeface="Arial"/>
            </a:endParaRPr>
          </a:p>
          <a:p>
            <a:pPr marL="0" indent="0" algn="just" rtl="0">
              <a:lnSpc>
                <a:spcPct val="115000"/>
              </a:lnSpc>
              <a:spcAft>
                <a:spcPts val="0"/>
              </a:spcAft>
              <a:buNone/>
            </a:pPr>
            <a:r>
              <a:rPr lang="en-US" sz="4000" b="1" dirty="0">
                <a:latin typeface="Times New Roman"/>
                <a:ea typeface="Palatino-Roman"/>
                <a:cs typeface="Arial"/>
              </a:rPr>
              <a:t> </a:t>
            </a:r>
            <a:endParaRPr lang="en-US" sz="2400" dirty="0">
              <a:ea typeface="Calibri"/>
              <a:cs typeface="Arial"/>
            </a:endParaRPr>
          </a:p>
          <a:p>
            <a:endParaRPr lang="ar-IQ" dirty="0"/>
          </a:p>
        </p:txBody>
      </p:sp>
    </p:spTree>
    <p:extLst>
      <p:ext uri="{BB962C8B-B14F-4D97-AF65-F5344CB8AC3E}">
        <p14:creationId xmlns:p14="http://schemas.microsoft.com/office/powerpoint/2010/main" val="2425468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fontScale="77500" lnSpcReduction="20000"/>
          </a:bodyPr>
          <a:lstStyle/>
          <a:p>
            <a:pPr algn="just" rtl="0">
              <a:lnSpc>
                <a:spcPct val="115000"/>
              </a:lnSpc>
              <a:spcAft>
                <a:spcPts val="0"/>
              </a:spcAft>
            </a:pPr>
            <a:r>
              <a:rPr lang="en-US" sz="4000" b="1" dirty="0">
                <a:latin typeface="Times New Roman"/>
                <a:ea typeface="Palatino-Roman"/>
                <a:cs typeface="Arial"/>
              </a:rPr>
              <a:t>Life cycle:-</a:t>
            </a:r>
            <a:r>
              <a:rPr lang="en-US" sz="2000" i="1" dirty="0">
                <a:latin typeface="Palatino-Italic"/>
                <a:ea typeface="Calibri"/>
                <a:cs typeface="Arial"/>
              </a:rPr>
              <a:t> </a:t>
            </a:r>
            <a:r>
              <a:rPr lang="en-US" i="1" dirty="0" err="1">
                <a:latin typeface="Times New Roman"/>
                <a:ea typeface="Calibri"/>
                <a:cs typeface="Arial"/>
              </a:rPr>
              <a:t>Posthodiplostomum</a:t>
            </a:r>
            <a:r>
              <a:rPr lang="en-US" i="1" dirty="0">
                <a:latin typeface="Times New Roman"/>
                <a:ea typeface="Calibri"/>
                <a:cs typeface="Arial"/>
              </a:rPr>
              <a:t> </a:t>
            </a:r>
            <a:r>
              <a:rPr lang="en-US" i="1" dirty="0" err="1">
                <a:latin typeface="Times New Roman"/>
                <a:ea typeface="Calibri"/>
                <a:cs typeface="Arial"/>
              </a:rPr>
              <a:t>cuticola</a:t>
            </a:r>
            <a:r>
              <a:rPr lang="en-US" i="1" dirty="0">
                <a:latin typeface="Times New Roman"/>
                <a:ea typeface="Calibri"/>
                <a:cs typeface="Arial"/>
              </a:rPr>
              <a:t> </a:t>
            </a:r>
            <a:r>
              <a:rPr lang="en-US" dirty="0">
                <a:latin typeface="Times New Roman"/>
                <a:ea typeface="Palatino-Roman"/>
                <a:cs typeface="Arial"/>
              </a:rPr>
              <a:t>is widely distributed and in Europe over 50 fish species are thought to be potential hosts. These include cyprinids such as common carp, bream, </a:t>
            </a:r>
            <a:r>
              <a:rPr lang="en-US" dirty="0" err="1" smtClean="0">
                <a:latin typeface="Times New Roman"/>
                <a:ea typeface="Palatino-Roman"/>
                <a:cs typeface="Arial"/>
              </a:rPr>
              <a:t>rudd</a:t>
            </a:r>
            <a:r>
              <a:rPr lang="en-US" smtClean="0">
                <a:latin typeface="Times New Roman"/>
                <a:ea typeface="Palatino-Roman"/>
                <a:cs typeface="Arial"/>
              </a:rPr>
              <a:t> and </a:t>
            </a:r>
            <a:r>
              <a:rPr lang="en-US" dirty="0">
                <a:latin typeface="Times New Roman"/>
                <a:ea typeface="Palatino-Roman"/>
                <a:cs typeface="Arial"/>
              </a:rPr>
              <a:t>roach </a:t>
            </a:r>
            <a:r>
              <a:rPr lang="en-US" dirty="0" smtClean="0">
                <a:latin typeface="Times New Roman"/>
                <a:ea typeface="Palatino-Roman"/>
                <a:cs typeface="Arial"/>
              </a:rPr>
              <a:t> . </a:t>
            </a:r>
            <a:r>
              <a:rPr lang="en-US" dirty="0" err="1">
                <a:solidFill>
                  <a:srgbClr val="FF0000"/>
                </a:solidFill>
                <a:latin typeface="Times New Roman"/>
                <a:ea typeface="Palatino-Roman"/>
                <a:cs typeface="Arial"/>
              </a:rPr>
              <a:t>Cercariae</a:t>
            </a:r>
            <a:r>
              <a:rPr lang="en-US" dirty="0">
                <a:solidFill>
                  <a:srgbClr val="FF0000"/>
                </a:solidFill>
                <a:latin typeface="Times New Roman"/>
                <a:ea typeface="Palatino-Roman"/>
                <a:cs typeface="Arial"/>
              </a:rPr>
              <a:t> </a:t>
            </a:r>
            <a:r>
              <a:rPr lang="en-US" dirty="0">
                <a:latin typeface="Times New Roman"/>
                <a:ea typeface="Palatino-Roman"/>
                <a:cs typeface="Arial"/>
              </a:rPr>
              <a:t>are liberated from a snail first intermediate host, </a:t>
            </a:r>
            <a:r>
              <a:rPr lang="en-US" i="1" dirty="0" err="1">
                <a:latin typeface="Times New Roman"/>
                <a:ea typeface="Calibri"/>
                <a:cs typeface="Arial"/>
              </a:rPr>
              <a:t>Planorbis</a:t>
            </a:r>
            <a:r>
              <a:rPr lang="en-US" i="1" dirty="0">
                <a:latin typeface="Times New Roman"/>
                <a:ea typeface="Calibri"/>
                <a:cs typeface="Arial"/>
              </a:rPr>
              <a:t> </a:t>
            </a:r>
            <a:r>
              <a:rPr lang="en-US" dirty="0">
                <a:latin typeface="Times New Roman"/>
                <a:ea typeface="Palatino-Roman"/>
                <a:cs typeface="Arial"/>
              </a:rPr>
              <a:t>spp. And locate and invade the skin of the fish. The invading larvae encyst in the host and the black spots develop within 33 days of infection at a temperature of 22°C.  Herons usually serve as the definitive host. When the fish is eaten by the definitive host, a </a:t>
            </a:r>
            <a:r>
              <a:rPr lang="en-US" dirty="0" err="1">
                <a:latin typeface="Times New Roman"/>
                <a:ea typeface="Palatino-Roman"/>
                <a:cs typeface="Arial"/>
              </a:rPr>
              <a:t>piscivorous</a:t>
            </a:r>
            <a:r>
              <a:rPr lang="en-US" dirty="0">
                <a:latin typeface="Times New Roman"/>
                <a:ea typeface="Palatino-Roman"/>
                <a:cs typeface="Arial"/>
              </a:rPr>
              <a:t> bird, the digestive process releases the encysted </a:t>
            </a:r>
            <a:r>
              <a:rPr lang="en-US" dirty="0" err="1">
                <a:solidFill>
                  <a:srgbClr val="FF0000"/>
                </a:solidFill>
                <a:latin typeface="Times New Roman"/>
                <a:ea typeface="Palatino-Roman"/>
                <a:cs typeface="Arial"/>
              </a:rPr>
              <a:t>metacercaria</a:t>
            </a:r>
            <a:r>
              <a:rPr lang="en-US" dirty="0">
                <a:latin typeface="Times New Roman"/>
                <a:ea typeface="Palatino-Roman"/>
                <a:cs typeface="Arial"/>
              </a:rPr>
              <a:t>, which then attaches to the host’s gut wall. Predation by the definitive host is probably dramatically increased by the greater visibility of a fish covered in black spots</a:t>
            </a:r>
            <a:endParaRPr lang="en-US" sz="2400" dirty="0">
              <a:ea typeface="Calibri"/>
              <a:cs typeface="Arial"/>
            </a:endParaRPr>
          </a:p>
          <a:p>
            <a:endParaRPr lang="ar-IQ" dirty="0"/>
          </a:p>
        </p:txBody>
      </p:sp>
    </p:spTree>
    <p:extLst>
      <p:ext uri="{BB962C8B-B14F-4D97-AF65-F5344CB8AC3E}">
        <p14:creationId xmlns:p14="http://schemas.microsoft.com/office/powerpoint/2010/main" val="856663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fontScale="70000" lnSpcReduction="20000"/>
          </a:bodyPr>
          <a:lstStyle/>
          <a:p>
            <a:pPr algn="just" rtl="0">
              <a:lnSpc>
                <a:spcPct val="115000"/>
              </a:lnSpc>
              <a:spcAft>
                <a:spcPts val="0"/>
              </a:spcAft>
            </a:pPr>
            <a:r>
              <a:rPr lang="en-US" sz="4000" b="1" dirty="0">
                <a:latin typeface="Times New Roman"/>
                <a:ea typeface="Palatino-Roman"/>
                <a:cs typeface="Arial"/>
              </a:rPr>
              <a:t>Clinical signs:-</a:t>
            </a:r>
            <a:r>
              <a:rPr lang="en-US" sz="2000" dirty="0">
                <a:latin typeface="Palatino-Roman"/>
                <a:ea typeface="Calibri"/>
                <a:cs typeface="Palatino-Roman"/>
              </a:rPr>
              <a:t> </a:t>
            </a:r>
            <a:r>
              <a:rPr lang="en-US" dirty="0">
                <a:latin typeface="Times New Roman"/>
                <a:ea typeface="Palatino-Roman"/>
                <a:cs typeface="Arial"/>
              </a:rPr>
              <a:t>presence of the dark areas on the surface of the fish.</a:t>
            </a:r>
            <a:r>
              <a:rPr lang="en-US" sz="2000" dirty="0">
                <a:latin typeface="Palatino-Roman"/>
                <a:ea typeface="Calibri"/>
                <a:cs typeface="Palatino-Roman"/>
              </a:rPr>
              <a:t>  </a:t>
            </a:r>
            <a:r>
              <a:rPr lang="en-US" dirty="0">
                <a:latin typeface="Times New Roman"/>
                <a:ea typeface="Palatino-Roman"/>
                <a:cs typeface="Arial"/>
              </a:rPr>
              <a:t>Dark cysts have a diameter of 0.69–0.99 mm and contain a </a:t>
            </a:r>
            <a:r>
              <a:rPr lang="en-US" dirty="0" err="1">
                <a:latin typeface="Times New Roman"/>
                <a:ea typeface="Palatino-Roman"/>
                <a:cs typeface="Arial"/>
              </a:rPr>
              <a:t>metacercaria</a:t>
            </a:r>
            <a:r>
              <a:rPr lang="en-US" dirty="0">
                <a:latin typeface="Times New Roman"/>
                <a:ea typeface="Palatino-Roman"/>
                <a:cs typeface="Arial"/>
              </a:rPr>
              <a:t> that lacks suckers. The cysts that form can be quite pathogenic and affect the normal tissue functioning particularly if they are located in sensitive areas, e.g. the gills.</a:t>
            </a:r>
            <a:endParaRPr lang="en-US" sz="2400" dirty="0">
              <a:ea typeface="Calibri"/>
              <a:cs typeface="Arial"/>
            </a:endParaRPr>
          </a:p>
          <a:p>
            <a:pPr marL="0" indent="0" algn="just" rtl="0">
              <a:lnSpc>
                <a:spcPct val="115000"/>
              </a:lnSpc>
              <a:spcAft>
                <a:spcPts val="0"/>
              </a:spcAft>
              <a:buNone/>
            </a:pPr>
            <a:r>
              <a:rPr lang="en-US" dirty="0">
                <a:latin typeface="Times New Roman"/>
                <a:ea typeface="Palatino-Roman"/>
                <a:cs typeface="Arial"/>
              </a:rPr>
              <a:t> </a:t>
            </a:r>
            <a:endParaRPr lang="en-US" sz="2400" dirty="0">
              <a:ea typeface="Calibri"/>
              <a:cs typeface="Arial"/>
            </a:endParaRPr>
          </a:p>
          <a:p>
            <a:pPr algn="just" rtl="0">
              <a:lnSpc>
                <a:spcPct val="115000"/>
              </a:lnSpc>
              <a:spcAft>
                <a:spcPts val="0"/>
              </a:spcAft>
            </a:pPr>
            <a:r>
              <a:rPr lang="en-US" sz="4000" b="1" dirty="0">
                <a:latin typeface="Times New Roman"/>
                <a:ea typeface="Palatino-Roman"/>
                <a:cs typeface="Arial"/>
              </a:rPr>
              <a:t>Diagnosis:-</a:t>
            </a:r>
            <a:r>
              <a:rPr lang="en-US" dirty="0">
                <a:latin typeface="Times New Roman"/>
                <a:ea typeface="Palatino-Roman"/>
                <a:cs typeface="Arial"/>
              </a:rPr>
              <a:t> 1-</a:t>
            </a:r>
            <a:r>
              <a:rPr lang="en-US" sz="4000" b="1" dirty="0">
                <a:latin typeface="Times New Roman"/>
                <a:ea typeface="Palatino-Roman"/>
                <a:cs typeface="Arial"/>
              </a:rPr>
              <a:t> </a:t>
            </a:r>
            <a:r>
              <a:rPr lang="en-US" dirty="0">
                <a:latin typeface="Times New Roman"/>
                <a:ea typeface="Palatino-Roman"/>
                <a:cs typeface="Arial"/>
              </a:rPr>
              <a:t>Clinical signs  2- </a:t>
            </a:r>
            <a:r>
              <a:rPr lang="en-US" dirty="0" err="1">
                <a:latin typeface="Times New Roman"/>
                <a:ea typeface="Palatino-Roman"/>
                <a:cs typeface="Arial"/>
              </a:rPr>
              <a:t>Lab.examination</a:t>
            </a:r>
            <a:r>
              <a:rPr lang="en-US" dirty="0">
                <a:latin typeface="Times New Roman"/>
                <a:ea typeface="Palatino-Roman"/>
                <a:cs typeface="Arial"/>
              </a:rPr>
              <a:t>( Examination of the enclosed </a:t>
            </a:r>
            <a:r>
              <a:rPr lang="en-US" dirty="0" err="1">
                <a:latin typeface="Times New Roman"/>
                <a:ea typeface="Palatino-Roman"/>
                <a:cs typeface="Arial"/>
              </a:rPr>
              <a:t>metacercaria</a:t>
            </a:r>
            <a:r>
              <a:rPr lang="en-US" dirty="0">
                <a:latin typeface="Times New Roman"/>
                <a:ea typeface="Palatino-Roman"/>
                <a:cs typeface="Arial"/>
              </a:rPr>
              <a:t> is required to establish the causative organism).</a:t>
            </a:r>
            <a:endParaRPr lang="en-US" sz="2400" dirty="0">
              <a:ea typeface="Calibri"/>
              <a:cs typeface="Arial"/>
            </a:endParaRPr>
          </a:p>
          <a:p>
            <a:pPr marL="0" indent="0" algn="just" rtl="0">
              <a:lnSpc>
                <a:spcPct val="115000"/>
              </a:lnSpc>
              <a:spcAft>
                <a:spcPts val="0"/>
              </a:spcAft>
              <a:buNone/>
            </a:pPr>
            <a:r>
              <a:rPr lang="en-US" dirty="0">
                <a:latin typeface="Times New Roman"/>
                <a:ea typeface="Palatino-Roman"/>
                <a:cs typeface="Arial"/>
              </a:rPr>
              <a:t> </a:t>
            </a:r>
            <a:endParaRPr lang="en-US" sz="2400" dirty="0">
              <a:ea typeface="Calibri"/>
              <a:cs typeface="Arial"/>
            </a:endParaRPr>
          </a:p>
          <a:p>
            <a:pPr algn="just" rtl="0">
              <a:lnSpc>
                <a:spcPct val="115000"/>
              </a:lnSpc>
              <a:spcAft>
                <a:spcPts val="0"/>
              </a:spcAft>
            </a:pPr>
            <a:r>
              <a:rPr lang="en-US" sz="4000" b="1" dirty="0">
                <a:latin typeface="Times New Roman"/>
                <a:ea typeface="Palatino-Roman"/>
                <a:cs typeface="Arial"/>
              </a:rPr>
              <a:t>Control and Treatments:-</a:t>
            </a:r>
            <a:r>
              <a:rPr lang="en-US" sz="2000" dirty="0">
                <a:latin typeface="Palatino-Roman"/>
                <a:ea typeface="Calibri"/>
                <a:cs typeface="Palatino-Roman"/>
              </a:rPr>
              <a:t> </a:t>
            </a:r>
            <a:r>
              <a:rPr lang="en-US" dirty="0">
                <a:latin typeface="Times New Roman"/>
                <a:ea typeface="Palatino-Roman"/>
                <a:cs typeface="Arial"/>
              </a:rPr>
              <a:t>control measures usually entail</a:t>
            </a:r>
            <a:r>
              <a:rPr lang="en-US" sz="2000" dirty="0">
                <a:latin typeface="Palatino-Roman"/>
                <a:ea typeface="Calibri"/>
                <a:cs typeface="Palatino-Roman"/>
              </a:rPr>
              <a:t> </a:t>
            </a:r>
            <a:r>
              <a:rPr lang="en-US" dirty="0">
                <a:latin typeface="Times New Roman"/>
                <a:ea typeface="Palatino-Roman"/>
                <a:cs typeface="Arial"/>
              </a:rPr>
              <a:t>obtaining disease-free stock of fish  or  elimination of snail intermediate hosts.</a:t>
            </a:r>
            <a:endParaRPr lang="en-US" sz="2400" dirty="0">
              <a:ea typeface="Calibri"/>
              <a:cs typeface="Arial"/>
            </a:endParaRPr>
          </a:p>
          <a:p>
            <a:pPr algn="just">
              <a:lnSpc>
                <a:spcPct val="115000"/>
              </a:lnSpc>
              <a:spcAft>
                <a:spcPts val="1000"/>
              </a:spcAft>
            </a:pPr>
            <a:r>
              <a:rPr lang="ar-IQ" sz="2400" dirty="0">
                <a:ea typeface="Calibri"/>
              </a:rPr>
              <a:t> </a:t>
            </a:r>
            <a:endParaRPr lang="en-US" sz="2400" dirty="0">
              <a:ea typeface="Calibri"/>
              <a:cs typeface="Arial"/>
            </a:endParaRPr>
          </a:p>
          <a:p>
            <a:endParaRPr lang="ar-IQ" dirty="0"/>
          </a:p>
        </p:txBody>
      </p:sp>
    </p:spTree>
    <p:extLst>
      <p:ext uri="{BB962C8B-B14F-4D97-AF65-F5344CB8AC3E}">
        <p14:creationId xmlns:p14="http://schemas.microsoft.com/office/powerpoint/2010/main" val="113188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92500" lnSpcReduction="20000"/>
          </a:bodyPr>
          <a:lstStyle/>
          <a:p>
            <a:pPr algn="just" rtl="0">
              <a:lnSpc>
                <a:spcPct val="115000"/>
              </a:lnSpc>
              <a:spcAft>
                <a:spcPts val="0"/>
              </a:spcAft>
            </a:pPr>
            <a:r>
              <a:rPr lang="en-US" sz="4000" b="1" dirty="0">
                <a:latin typeface="Times New Roman"/>
                <a:ea typeface="Palatino-Roman"/>
                <a:cs typeface="Arial"/>
              </a:rPr>
              <a:t>Life cycle:-</a:t>
            </a:r>
            <a:r>
              <a:rPr lang="en-US" sz="2000" dirty="0">
                <a:latin typeface="Palatino-Roman"/>
                <a:ea typeface="Calibri"/>
                <a:cs typeface="Palatino-Roman"/>
              </a:rPr>
              <a:t> </a:t>
            </a:r>
            <a:r>
              <a:rPr lang="en-US" dirty="0">
                <a:latin typeface="Times New Roman"/>
                <a:ea typeface="Palatino-Roman"/>
                <a:cs typeface="Arial"/>
              </a:rPr>
              <a:t>Once the eggs are laid they tend to be borne away from the fish host and hatch into ciliated </a:t>
            </a:r>
            <a:r>
              <a:rPr lang="en-US" dirty="0" err="1">
                <a:solidFill>
                  <a:srgbClr val="FF0000"/>
                </a:solidFill>
                <a:latin typeface="Times New Roman"/>
                <a:ea typeface="Palatino-Roman"/>
                <a:cs typeface="Arial"/>
              </a:rPr>
              <a:t>oncomiracidia</a:t>
            </a:r>
            <a:r>
              <a:rPr lang="en-US" dirty="0">
                <a:solidFill>
                  <a:srgbClr val="FF0000"/>
                </a:solidFill>
                <a:latin typeface="Times New Roman"/>
                <a:ea typeface="Palatino-Roman"/>
                <a:cs typeface="Arial"/>
              </a:rPr>
              <a:t>, </a:t>
            </a:r>
            <a:r>
              <a:rPr lang="en-US" dirty="0">
                <a:latin typeface="Times New Roman"/>
                <a:ea typeface="Palatino-Roman"/>
                <a:cs typeface="Arial"/>
              </a:rPr>
              <a:t>which only have a very short life, e.g. 10–20 hours in which to find a new host. eggs </a:t>
            </a:r>
            <a:r>
              <a:rPr lang="en-US" dirty="0" err="1">
                <a:latin typeface="Times New Roman"/>
                <a:ea typeface="Palatino-Roman"/>
                <a:cs typeface="Arial"/>
              </a:rPr>
              <a:t>embryonate</a:t>
            </a:r>
            <a:r>
              <a:rPr lang="en-US" dirty="0">
                <a:latin typeface="Times New Roman"/>
                <a:ea typeface="Palatino-Roman"/>
                <a:cs typeface="Arial"/>
              </a:rPr>
              <a:t> and hatch in a period which varies greatly with temperature within a species and between species.  This is important since in some species, in temperate climates, eggs laid in autumn may overwinter and hatch on the return of </a:t>
            </a:r>
            <a:r>
              <a:rPr lang="en-US" dirty="0" err="1">
                <a:latin typeface="Times New Roman"/>
                <a:ea typeface="Palatino-Roman"/>
                <a:cs typeface="Arial"/>
              </a:rPr>
              <a:t>favourable</a:t>
            </a:r>
            <a:r>
              <a:rPr lang="en-US" dirty="0">
                <a:latin typeface="Times New Roman"/>
                <a:ea typeface="Palatino-Roman"/>
                <a:cs typeface="Arial"/>
              </a:rPr>
              <a:t> conditions in the spring when newly hatched fry of host species are available.</a:t>
            </a:r>
            <a:endParaRPr lang="en-US" sz="2400" dirty="0">
              <a:ea typeface="Calibri"/>
              <a:cs typeface="Arial"/>
            </a:endParaRPr>
          </a:p>
          <a:p>
            <a:pPr marL="0" indent="0" algn="ctr" rtl="0">
              <a:lnSpc>
                <a:spcPct val="115000"/>
              </a:lnSpc>
              <a:spcAft>
                <a:spcPts val="0"/>
              </a:spcAft>
              <a:buNone/>
            </a:pPr>
            <a:r>
              <a:rPr lang="en-US" b="1" dirty="0">
                <a:latin typeface="Times New Roman"/>
                <a:ea typeface="Palatino-Roman"/>
                <a:cs typeface="Arial"/>
              </a:rPr>
              <a:t> </a:t>
            </a:r>
            <a:endParaRPr lang="en-US" sz="2400" dirty="0">
              <a:ea typeface="Calibri"/>
              <a:cs typeface="Arial"/>
            </a:endParaRPr>
          </a:p>
          <a:p>
            <a:endParaRPr lang="ar-IQ" dirty="0"/>
          </a:p>
        </p:txBody>
      </p:sp>
    </p:spTree>
    <p:extLst>
      <p:ext uri="{BB962C8B-B14F-4D97-AF65-F5344CB8AC3E}">
        <p14:creationId xmlns:p14="http://schemas.microsoft.com/office/powerpoint/2010/main" val="45264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764704"/>
            <a:ext cx="6912768" cy="461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538462" y="5661248"/>
            <a:ext cx="4067075" cy="410882"/>
          </a:xfrm>
          <a:prstGeom prst="rect">
            <a:avLst/>
          </a:prstGeom>
        </p:spPr>
        <p:txBody>
          <a:bodyPr wrap="none">
            <a:spAutoFit/>
          </a:bodyPr>
          <a:lstStyle/>
          <a:p>
            <a:pPr algn="l" rtl="0">
              <a:lnSpc>
                <a:spcPct val="115000"/>
              </a:lnSpc>
              <a:spcAft>
                <a:spcPts val="0"/>
              </a:spcAft>
            </a:pPr>
            <a:r>
              <a:rPr lang="en-US" dirty="0">
                <a:latin typeface="Times New Roman"/>
                <a:ea typeface="Palatino-Roman"/>
                <a:cs typeface="Arial"/>
              </a:rPr>
              <a:t>Typical life cycle of </a:t>
            </a:r>
            <a:r>
              <a:rPr lang="en-US" dirty="0" err="1">
                <a:latin typeface="Times New Roman"/>
                <a:ea typeface="Palatino-Roman"/>
                <a:cs typeface="Arial"/>
              </a:rPr>
              <a:t>monogenean</a:t>
            </a:r>
            <a:r>
              <a:rPr lang="en-US" dirty="0">
                <a:latin typeface="Times New Roman"/>
                <a:ea typeface="Palatino-Roman"/>
                <a:cs typeface="Arial"/>
              </a:rPr>
              <a:t> flukes.  </a:t>
            </a:r>
            <a:endParaRPr lang="en-US" sz="2800" dirty="0">
              <a:ea typeface="Calibri"/>
              <a:cs typeface="Arial"/>
            </a:endParaRPr>
          </a:p>
        </p:txBody>
      </p:sp>
    </p:spTree>
    <p:extLst>
      <p:ext uri="{BB962C8B-B14F-4D97-AF65-F5344CB8AC3E}">
        <p14:creationId xmlns:p14="http://schemas.microsoft.com/office/powerpoint/2010/main" val="100014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a:bodyPr>
          <a:lstStyle/>
          <a:p>
            <a:pPr algn="just" rtl="0">
              <a:lnSpc>
                <a:spcPct val="115000"/>
              </a:lnSpc>
              <a:spcAft>
                <a:spcPts val="0"/>
              </a:spcAft>
            </a:pPr>
            <a:r>
              <a:rPr lang="en-US" sz="4000" b="1" dirty="0">
                <a:latin typeface="Times New Roman"/>
                <a:ea typeface="Palatino-Roman"/>
                <a:cs typeface="Arial"/>
              </a:rPr>
              <a:t>Clinical signs:-</a:t>
            </a:r>
            <a:r>
              <a:rPr lang="en-US" dirty="0">
                <a:latin typeface="Times New Roman"/>
                <a:ea typeface="Palatino-Roman"/>
                <a:cs typeface="Arial"/>
              </a:rPr>
              <a:t> hyperplasia of the gill epithelium and deformation of the gill lamellae. In young fish this damage can be particularly problematic and results in respiratory failure. fish swim slowly at the water surface or at the water inlet .Adult flukes also cause damage at their attachment sites where necrotic foci form, thus increasing the risk of secondary infections.</a:t>
            </a:r>
            <a:endParaRPr lang="en-US" sz="2400" dirty="0">
              <a:ea typeface="Calibri"/>
              <a:cs typeface="Arial"/>
            </a:endParaRPr>
          </a:p>
          <a:p>
            <a:endParaRPr lang="ar-IQ" dirty="0"/>
          </a:p>
        </p:txBody>
      </p:sp>
    </p:spTree>
    <p:extLst>
      <p:ext uri="{BB962C8B-B14F-4D97-AF65-F5344CB8AC3E}">
        <p14:creationId xmlns:p14="http://schemas.microsoft.com/office/powerpoint/2010/main" val="33015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normAutofit fontScale="92500" lnSpcReduction="20000"/>
          </a:bodyPr>
          <a:lstStyle/>
          <a:p>
            <a:pPr algn="just" rtl="0">
              <a:lnSpc>
                <a:spcPct val="115000"/>
              </a:lnSpc>
              <a:spcAft>
                <a:spcPts val="0"/>
              </a:spcAft>
            </a:pPr>
            <a:r>
              <a:rPr lang="en-US" sz="4000" b="1" dirty="0">
                <a:latin typeface="Times New Roman"/>
                <a:ea typeface="Palatino-Roman"/>
                <a:cs typeface="Arial"/>
              </a:rPr>
              <a:t>Diagnosis</a:t>
            </a:r>
            <a:r>
              <a:rPr lang="en-US" sz="4000" b="1" dirty="0" smtClean="0">
                <a:latin typeface="Times New Roman"/>
                <a:ea typeface="Palatino-Roman"/>
                <a:cs typeface="Arial"/>
              </a:rPr>
              <a:t>:-</a:t>
            </a:r>
          </a:p>
          <a:p>
            <a:pPr algn="just" rtl="0">
              <a:lnSpc>
                <a:spcPct val="115000"/>
              </a:lnSpc>
              <a:spcAft>
                <a:spcPts val="0"/>
              </a:spcAft>
            </a:pPr>
            <a:r>
              <a:rPr lang="en-US" dirty="0" smtClean="0">
                <a:latin typeface="Times New Roman"/>
                <a:ea typeface="Palatino-Roman"/>
                <a:cs typeface="Arial"/>
              </a:rPr>
              <a:t>1-</a:t>
            </a:r>
            <a:r>
              <a:rPr lang="en-US" sz="4000" b="1" dirty="0" smtClean="0">
                <a:latin typeface="Times New Roman"/>
                <a:ea typeface="Palatino-Roman"/>
                <a:cs typeface="Arial"/>
              </a:rPr>
              <a:t> </a:t>
            </a:r>
            <a:r>
              <a:rPr lang="en-US" dirty="0">
                <a:latin typeface="Times New Roman"/>
                <a:ea typeface="Palatino-Roman"/>
                <a:cs typeface="Arial"/>
              </a:rPr>
              <a:t>Clinical signs    </a:t>
            </a:r>
            <a:endParaRPr lang="en-US" dirty="0" smtClean="0">
              <a:latin typeface="Times New Roman"/>
              <a:ea typeface="Palatino-Roman"/>
              <a:cs typeface="Arial"/>
            </a:endParaRPr>
          </a:p>
          <a:p>
            <a:pPr algn="just" rtl="0">
              <a:lnSpc>
                <a:spcPct val="115000"/>
              </a:lnSpc>
              <a:spcAft>
                <a:spcPts val="0"/>
              </a:spcAft>
            </a:pPr>
            <a:r>
              <a:rPr lang="en-US" dirty="0" smtClean="0">
                <a:latin typeface="Times New Roman"/>
                <a:ea typeface="Palatino-Roman"/>
                <a:cs typeface="Arial"/>
              </a:rPr>
              <a:t>2-Lab</a:t>
            </a:r>
            <a:r>
              <a:rPr lang="en-US" dirty="0">
                <a:latin typeface="Times New Roman"/>
                <a:ea typeface="Palatino-Roman"/>
                <a:cs typeface="Arial"/>
              </a:rPr>
              <a:t>. Examination.</a:t>
            </a:r>
            <a:endParaRPr lang="en-US" sz="2400" dirty="0">
              <a:ea typeface="Calibri"/>
              <a:cs typeface="Arial"/>
            </a:endParaRPr>
          </a:p>
          <a:p>
            <a:pPr marL="114300" indent="0" algn="just" rtl="0">
              <a:spcAft>
                <a:spcPts val="0"/>
              </a:spcAft>
              <a:buNone/>
            </a:pPr>
            <a:endParaRPr lang="en-US" dirty="0"/>
          </a:p>
          <a:p>
            <a:pPr algn="just" rtl="0">
              <a:lnSpc>
                <a:spcPct val="115000"/>
              </a:lnSpc>
              <a:spcAft>
                <a:spcPts val="0"/>
              </a:spcAft>
            </a:pPr>
            <a:r>
              <a:rPr lang="en-US" sz="4000" b="1" dirty="0">
                <a:latin typeface="Times New Roman"/>
                <a:ea typeface="Palatino-Roman"/>
                <a:cs typeface="Arial"/>
              </a:rPr>
              <a:t>Control and Treatments:- </a:t>
            </a:r>
            <a:endParaRPr lang="en-US" sz="4000" b="1" dirty="0" smtClean="0">
              <a:latin typeface="Times New Roman"/>
              <a:ea typeface="Palatino-Roman"/>
              <a:cs typeface="Arial"/>
            </a:endParaRPr>
          </a:p>
          <a:p>
            <a:pPr algn="just" rtl="0">
              <a:lnSpc>
                <a:spcPct val="115000"/>
              </a:lnSpc>
              <a:spcAft>
                <a:spcPts val="0"/>
              </a:spcAft>
            </a:pPr>
            <a:r>
              <a:rPr lang="en-US" dirty="0" smtClean="0">
                <a:latin typeface="Times New Roman"/>
                <a:ea typeface="Palatino-Roman"/>
                <a:cs typeface="Arial"/>
              </a:rPr>
              <a:t>a- </a:t>
            </a:r>
            <a:r>
              <a:rPr lang="en-US" dirty="0">
                <a:latin typeface="Times New Roman"/>
                <a:ea typeface="Palatino-Roman"/>
                <a:cs typeface="Arial"/>
              </a:rPr>
              <a:t>application of external treatments like </a:t>
            </a:r>
            <a:endParaRPr lang="en-US" dirty="0" smtClean="0">
              <a:latin typeface="Times New Roman"/>
              <a:ea typeface="Palatino-Roman"/>
              <a:cs typeface="Arial"/>
            </a:endParaRPr>
          </a:p>
          <a:p>
            <a:pPr algn="just" rtl="0">
              <a:lnSpc>
                <a:spcPct val="115000"/>
              </a:lnSpc>
              <a:spcAft>
                <a:spcPts val="0"/>
              </a:spcAft>
            </a:pPr>
            <a:r>
              <a:rPr lang="en-US" dirty="0" smtClean="0">
                <a:latin typeface="Times New Roman"/>
                <a:ea typeface="Palatino-Roman"/>
                <a:cs typeface="Arial"/>
              </a:rPr>
              <a:t> </a:t>
            </a:r>
            <a:r>
              <a:rPr lang="en-US" dirty="0">
                <a:latin typeface="Times New Roman"/>
                <a:ea typeface="Palatino-Roman"/>
                <a:cs typeface="Arial"/>
              </a:rPr>
              <a:t>1-Bath of  2.5 % </a:t>
            </a:r>
            <a:r>
              <a:rPr lang="en-US" dirty="0" err="1">
                <a:latin typeface="Times New Roman"/>
                <a:ea typeface="Palatino-Roman"/>
                <a:cs typeface="Arial"/>
              </a:rPr>
              <a:t>Nacl</a:t>
            </a:r>
            <a:r>
              <a:rPr lang="en-US" dirty="0">
                <a:latin typeface="Times New Roman"/>
                <a:ea typeface="Palatino-Roman"/>
                <a:cs typeface="Arial"/>
              </a:rPr>
              <a:t> for 10 Min.  </a:t>
            </a:r>
            <a:endParaRPr lang="en-US" dirty="0" smtClean="0">
              <a:latin typeface="Times New Roman"/>
              <a:ea typeface="Palatino-Roman"/>
              <a:cs typeface="Arial"/>
            </a:endParaRPr>
          </a:p>
          <a:p>
            <a:pPr algn="just" rtl="0">
              <a:lnSpc>
                <a:spcPct val="115000"/>
              </a:lnSpc>
              <a:spcAft>
                <a:spcPts val="0"/>
              </a:spcAft>
            </a:pPr>
            <a:r>
              <a:rPr lang="en-US" dirty="0" smtClean="0">
                <a:latin typeface="Times New Roman"/>
                <a:ea typeface="Palatino-Roman"/>
                <a:cs typeface="Arial"/>
              </a:rPr>
              <a:t> </a:t>
            </a:r>
            <a:r>
              <a:rPr lang="en-US" dirty="0">
                <a:latin typeface="Times New Roman"/>
                <a:ea typeface="Palatino-Roman"/>
                <a:cs typeface="Arial"/>
              </a:rPr>
              <a:t>2- Use 1ppm from copper sulfate. </a:t>
            </a:r>
            <a:endParaRPr lang="en-US" sz="2400" dirty="0">
              <a:ea typeface="Calibri"/>
              <a:cs typeface="Arial"/>
            </a:endParaRPr>
          </a:p>
          <a:p>
            <a:pPr algn="just" rtl="0">
              <a:lnSpc>
                <a:spcPct val="115000"/>
              </a:lnSpc>
              <a:spcAft>
                <a:spcPts val="0"/>
              </a:spcAft>
            </a:pPr>
            <a:r>
              <a:rPr lang="en-US" dirty="0">
                <a:latin typeface="Times New Roman"/>
                <a:ea typeface="Palatino-Roman"/>
                <a:cs typeface="Arial"/>
              </a:rPr>
              <a:t>b- or draining and drying infected ponds.</a:t>
            </a:r>
            <a:endParaRPr lang="en-US" sz="2400" dirty="0">
              <a:ea typeface="Calibri"/>
              <a:cs typeface="Arial"/>
            </a:endParaRPr>
          </a:p>
          <a:p>
            <a:pPr marL="0" indent="0" algn="just">
              <a:lnSpc>
                <a:spcPct val="115000"/>
              </a:lnSpc>
              <a:spcAft>
                <a:spcPts val="1000"/>
              </a:spcAft>
              <a:buNone/>
            </a:pPr>
            <a:endParaRPr lang="en-US" sz="2400" dirty="0">
              <a:ea typeface="Calibri"/>
              <a:cs typeface="Arial"/>
            </a:endParaRPr>
          </a:p>
          <a:p>
            <a:endParaRPr lang="ar-IQ" dirty="0"/>
          </a:p>
        </p:txBody>
      </p:sp>
    </p:spTree>
    <p:extLst>
      <p:ext uri="{BB962C8B-B14F-4D97-AF65-F5344CB8AC3E}">
        <p14:creationId xmlns:p14="http://schemas.microsoft.com/office/powerpoint/2010/main" val="203356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361459"/>
          </a:xfrm>
        </p:spPr>
        <p:txBody>
          <a:bodyPr>
            <a:normAutofit/>
          </a:bodyPr>
          <a:lstStyle/>
          <a:p>
            <a:pPr algn="just" rtl="0">
              <a:lnSpc>
                <a:spcPct val="115000"/>
              </a:lnSpc>
              <a:spcAft>
                <a:spcPts val="0"/>
              </a:spcAft>
            </a:pPr>
            <a:r>
              <a:rPr lang="en-US" sz="4000" b="1" dirty="0">
                <a:latin typeface="Times New Roman"/>
                <a:ea typeface="Palatino-Roman"/>
                <a:cs typeface="Arial"/>
              </a:rPr>
              <a:t>2-Gyrodactylosis</a:t>
            </a:r>
            <a:endParaRPr lang="en-US" sz="2400" dirty="0">
              <a:ea typeface="Calibri"/>
              <a:cs typeface="Arial"/>
            </a:endParaRPr>
          </a:p>
          <a:p>
            <a:pPr algn="just" rtl="0">
              <a:lnSpc>
                <a:spcPct val="115000"/>
              </a:lnSpc>
              <a:spcAft>
                <a:spcPts val="0"/>
              </a:spcAft>
            </a:pPr>
            <a:r>
              <a:rPr lang="en-US" sz="4000" b="1" dirty="0">
                <a:solidFill>
                  <a:srgbClr val="000000"/>
                </a:solidFill>
                <a:latin typeface="Times New Roman"/>
                <a:ea typeface="Times New Roman"/>
                <a:cs typeface="Arial"/>
              </a:rPr>
              <a:t>Causes</a:t>
            </a:r>
            <a:r>
              <a:rPr lang="en-US" sz="4000" dirty="0">
                <a:latin typeface="Times New Roman"/>
                <a:ea typeface="Palatino-Roman"/>
                <a:cs typeface="Arial"/>
              </a:rPr>
              <a:t>:-</a:t>
            </a:r>
            <a:r>
              <a:rPr lang="en-US" b="1" i="1" dirty="0">
                <a:latin typeface="Times New Roman"/>
                <a:ea typeface="Palatino-Roman"/>
                <a:cs typeface="Arial"/>
              </a:rPr>
              <a:t> </a:t>
            </a:r>
            <a:r>
              <a:rPr lang="en-US" b="1" i="1" dirty="0" err="1">
                <a:latin typeface="Times New Roman"/>
                <a:ea typeface="Palatino-Roman"/>
                <a:cs typeface="Arial"/>
              </a:rPr>
              <a:t>Gyrodactylus</a:t>
            </a:r>
            <a:r>
              <a:rPr lang="en-US" b="1" i="1" dirty="0">
                <a:latin typeface="Times New Roman"/>
                <a:ea typeface="Palatino-Roman"/>
                <a:cs typeface="Arial"/>
              </a:rPr>
              <a:t>  spp.</a:t>
            </a:r>
            <a:r>
              <a:rPr lang="en-US" b="1" dirty="0">
                <a:latin typeface="Times New Roman"/>
                <a:ea typeface="Palatino-Roman"/>
                <a:cs typeface="Arial"/>
              </a:rPr>
              <a:t>   </a:t>
            </a:r>
            <a:r>
              <a:rPr lang="en-US" dirty="0">
                <a:latin typeface="Times New Roman"/>
                <a:ea typeface="Palatino-Roman"/>
                <a:cs typeface="Arial"/>
              </a:rPr>
              <a:t>Like</a:t>
            </a:r>
            <a:r>
              <a:rPr lang="en-US" b="1" dirty="0">
                <a:latin typeface="Times New Roman"/>
                <a:ea typeface="Palatino-Roman"/>
                <a:cs typeface="Arial"/>
              </a:rPr>
              <a:t> </a:t>
            </a:r>
            <a:r>
              <a:rPr lang="en-US" b="1" i="1" dirty="0">
                <a:latin typeface="Times New Roman"/>
                <a:ea typeface="Calibri"/>
                <a:cs typeface="Arial"/>
              </a:rPr>
              <a:t>G. </a:t>
            </a:r>
            <a:r>
              <a:rPr lang="en-US" b="1" i="1" dirty="0" err="1">
                <a:latin typeface="Times New Roman"/>
                <a:ea typeface="Calibri"/>
                <a:cs typeface="Arial"/>
              </a:rPr>
              <a:t>cyprini</a:t>
            </a:r>
            <a:r>
              <a:rPr lang="en-US" b="1" i="1" dirty="0">
                <a:latin typeface="Times New Roman"/>
                <a:ea typeface="Calibri"/>
                <a:cs typeface="Arial"/>
              </a:rPr>
              <a:t> </a:t>
            </a:r>
            <a:r>
              <a:rPr lang="en-US" b="1" dirty="0">
                <a:latin typeface="Times New Roman"/>
                <a:ea typeface="Palatino-Roman"/>
                <a:cs typeface="Arial"/>
              </a:rPr>
              <a:t>,  </a:t>
            </a:r>
            <a:r>
              <a:rPr lang="en-US" b="1" i="1" dirty="0">
                <a:latin typeface="Times New Roman"/>
                <a:ea typeface="Calibri"/>
                <a:cs typeface="Arial"/>
              </a:rPr>
              <a:t>G. </a:t>
            </a:r>
            <a:r>
              <a:rPr lang="en-US" b="1" i="1" dirty="0" err="1">
                <a:latin typeface="Times New Roman"/>
                <a:ea typeface="Calibri"/>
                <a:cs typeface="Arial"/>
              </a:rPr>
              <a:t>mizellei</a:t>
            </a:r>
            <a:r>
              <a:rPr lang="en-US" b="1" dirty="0">
                <a:latin typeface="Times New Roman"/>
                <a:ea typeface="Palatino-Roman"/>
                <a:cs typeface="Arial"/>
              </a:rPr>
              <a:t>.</a:t>
            </a:r>
            <a:endParaRPr lang="en-US" sz="2400" dirty="0">
              <a:ea typeface="Calibri"/>
              <a:cs typeface="Arial"/>
            </a:endParaRPr>
          </a:p>
          <a:p>
            <a:pPr algn="just" rtl="0">
              <a:lnSpc>
                <a:spcPct val="115000"/>
              </a:lnSpc>
              <a:spcAft>
                <a:spcPts val="0"/>
              </a:spcAft>
            </a:pPr>
            <a:r>
              <a:rPr lang="en-US" dirty="0">
                <a:latin typeface="Times New Roman"/>
                <a:ea typeface="Palatino-Roman"/>
                <a:cs typeface="Arial"/>
              </a:rPr>
              <a:t>They found on skin,  fins and gills. They </a:t>
            </a:r>
            <a:r>
              <a:rPr lang="en-US" dirty="0" err="1">
                <a:latin typeface="Times New Roman"/>
                <a:ea typeface="Palatino-Roman"/>
                <a:cs typeface="Arial"/>
              </a:rPr>
              <a:t>dont</a:t>
            </a:r>
            <a:r>
              <a:rPr lang="en-US" dirty="0">
                <a:latin typeface="Times New Roman"/>
                <a:ea typeface="Palatino-Roman"/>
                <a:cs typeface="Arial"/>
              </a:rPr>
              <a:t> have  eye spots, have a complex attachment organ, termed a </a:t>
            </a:r>
            <a:r>
              <a:rPr lang="en-US" dirty="0" err="1">
                <a:latin typeface="Times New Roman"/>
                <a:ea typeface="Palatino-Roman"/>
                <a:cs typeface="Arial"/>
              </a:rPr>
              <a:t>haptor</a:t>
            </a:r>
            <a:r>
              <a:rPr lang="en-US" dirty="0">
                <a:latin typeface="Times New Roman"/>
                <a:ea typeface="Palatino-Roman"/>
                <a:cs typeface="Arial"/>
              </a:rPr>
              <a:t>, consisting of  small marginal hooks and two large central hooks.</a:t>
            </a:r>
            <a:r>
              <a:rPr lang="en-US" sz="2000" dirty="0">
                <a:latin typeface="Palatino-Roman"/>
                <a:ea typeface="Calibri"/>
                <a:cs typeface="Palatino-Roman"/>
              </a:rPr>
              <a:t> </a:t>
            </a:r>
            <a:r>
              <a:rPr lang="en-US" dirty="0">
                <a:latin typeface="Times New Roman"/>
                <a:ea typeface="Palatino-Roman"/>
                <a:cs typeface="Arial"/>
              </a:rPr>
              <a:t>They are viviparous.</a:t>
            </a:r>
            <a:endParaRPr lang="en-US" sz="2400" dirty="0">
              <a:ea typeface="Calibri"/>
              <a:cs typeface="Arial"/>
            </a:endParaRPr>
          </a:p>
          <a:p>
            <a:endParaRPr lang="ar-IQ" dirty="0"/>
          </a:p>
        </p:txBody>
      </p:sp>
    </p:spTree>
    <p:extLst>
      <p:ext uri="{BB962C8B-B14F-4D97-AF65-F5344CB8AC3E}">
        <p14:creationId xmlns:p14="http://schemas.microsoft.com/office/powerpoint/2010/main" val="342462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590465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276258"/>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1904</Words>
  <Application>Microsoft Office PowerPoint</Application>
  <PresentationFormat>عرض على الشاشة (3:4)‏</PresentationFormat>
  <Paragraphs>90</Paragraphs>
  <Slides>36</Slides>
  <Notes>4</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smart</dc:creator>
  <cp:lastModifiedBy>DR.Ahmed Saker 2o1O</cp:lastModifiedBy>
  <cp:revision>26</cp:revision>
  <dcterms:created xsi:type="dcterms:W3CDTF">2015-11-30T01:02:26Z</dcterms:created>
  <dcterms:modified xsi:type="dcterms:W3CDTF">2016-11-28T15:43:24Z</dcterms:modified>
</cp:coreProperties>
</file>